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6.jpg" ContentType="image/jpeg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0"/>
  </p:notesMasterIdLst>
  <p:sldIdLst>
    <p:sldId id="696" r:id="rId2"/>
    <p:sldId id="697" r:id="rId3"/>
    <p:sldId id="698" r:id="rId4"/>
    <p:sldId id="702" r:id="rId5"/>
    <p:sldId id="699" r:id="rId6"/>
    <p:sldId id="701" r:id="rId7"/>
    <p:sldId id="703" r:id="rId8"/>
    <p:sldId id="705" r:id="rId9"/>
    <p:sldId id="704" r:id="rId10"/>
    <p:sldId id="708" r:id="rId11"/>
    <p:sldId id="706" r:id="rId12"/>
    <p:sldId id="707" r:id="rId13"/>
    <p:sldId id="709" r:id="rId14"/>
    <p:sldId id="710" r:id="rId15"/>
    <p:sldId id="711" r:id="rId16"/>
    <p:sldId id="712" r:id="rId17"/>
    <p:sldId id="713" r:id="rId18"/>
    <p:sldId id="51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3FF15"/>
    <a:srgbClr val="13F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A2980-938B-A73C-4A09-CB2D51AD01D1}" v="6" dt="2019-11-17T12:10:48.016"/>
    <p1510:client id="{28B6C6C4-A053-0869-79E4-23DC2AF1B4C1}" v="1503" dt="2019-09-27T12:31:14.369"/>
    <p1510:client id="{4A2B8D40-B4FA-92FA-97DB-610916154C8B}" v="509" dt="2019-09-27T09:30:02.356"/>
    <p1510:client id="{510F623F-D3E1-458A-8319-91294C34BB7F}" v="1814" dt="2019-09-25T10:42:28.711"/>
    <p1510:client id="{D9891AC6-2949-9B1C-629C-FF64CBB7C6CA}" v="436" dt="2019-09-26T10:20:04.2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79851" autoAdjust="0"/>
  </p:normalViewPr>
  <p:slideViewPr>
    <p:cSldViewPr snapToGrid="0">
      <p:cViewPr varScale="1">
        <p:scale>
          <a:sx n="69" d="100"/>
          <a:sy n="69" d="100"/>
        </p:scale>
        <p:origin x="167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8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Imagenet-1k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Params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ResNet-101</c:v>
                </c:pt>
                <c:pt idx="1">
                  <c:v>ViT-L/16</c:v>
                </c:pt>
                <c:pt idx="2">
                  <c:v>CoAtNet-3</c:v>
                </c:pt>
                <c:pt idx="3">
                  <c:v>CvT-21</c:v>
                </c:pt>
                <c:pt idx="4">
                  <c:v>VMamba-T</c:v>
                </c:pt>
                <c:pt idx="5">
                  <c:v>iiANET-L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44.5</c:v>
                </c:pt>
                <c:pt idx="1">
                  <c:v>304.3</c:v>
                </c:pt>
                <c:pt idx="2">
                  <c:v>168</c:v>
                </c:pt>
                <c:pt idx="3">
                  <c:v>32</c:v>
                </c:pt>
                <c:pt idx="4">
                  <c:v>30</c:v>
                </c:pt>
                <c:pt idx="5">
                  <c:v>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D-4640-969D-EA6002AA0A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FLOPS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ResNet-101</c:v>
                </c:pt>
                <c:pt idx="1">
                  <c:v>ViT-L/16</c:v>
                </c:pt>
                <c:pt idx="2">
                  <c:v>CoAtNet-3</c:v>
                </c:pt>
                <c:pt idx="3">
                  <c:v>CvT-21</c:v>
                </c:pt>
                <c:pt idx="4">
                  <c:v>VMamba-T</c:v>
                </c:pt>
                <c:pt idx="5">
                  <c:v>iiANET-L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14.58</c:v>
                </c:pt>
                <c:pt idx="1">
                  <c:v>59.69</c:v>
                </c:pt>
                <c:pt idx="2">
                  <c:v>32.53</c:v>
                </c:pt>
                <c:pt idx="3">
                  <c:v>7.1</c:v>
                </c:pt>
                <c:pt idx="4">
                  <c:v>4.9000000000000004</c:v>
                </c:pt>
                <c:pt idx="5">
                  <c:v>13.45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4D-4640-969D-EA6002AA0A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Top-1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ResNet-101</c:v>
                </c:pt>
                <c:pt idx="1">
                  <c:v>ViT-L/16</c:v>
                </c:pt>
                <c:pt idx="2">
                  <c:v>CoAtNet-3</c:v>
                </c:pt>
                <c:pt idx="3">
                  <c:v>CvT-21</c:v>
                </c:pt>
                <c:pt idx="4">
                  <c:v>VMamba-T</c:v>
                </c:pt>
                <c:pt idx="5">
                  <c:v>iiANET-L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0.78</c:v>
                </c:pt>
                <c:pt idx="1">
                  <c:v>0.76529999999999998</c:v>
                </c:pt>
                <c:pt idx="2">
                  <c:v>0.84499999999999997</c:v>
                </c:pt>
                <c:pt idx="3">
                  <c:v>0.82499999999999996</c:v>
                </c:pt>
                <c:pt idx="4">
                  <c:v>0.82599999999999996</c:v>
                </c:pt>
                <c:pt idx="5">
                  <c:v>0.84899999999999998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4D-4640-969D-EA6002AA0A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61426672"/>
        <c:axId val="1061427088"/>
      </c:barChart>
      <c:catAx>
        <c:axId val="1061426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1427088"/>
        <c:crosses val="autoZero"/>
        <c:auto val="1"/>
        <c:lblAlgn val="ctr"/>
        <c:lblOffset val="100"/>
        <c:noMultiLvlLbl val="0"/>
      </c:catAx>
      <c:valAx>
        <c:axId val="1061427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142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AID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Params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ResNet-101</c:v>
                </c:pt>
                <c:pt idx="1">
                  <c:v>ViT-B/16</c:v>
                </c:pt>
                <c:pt idx="2">
                  <c:v>CoAtNet-3</c:v>
                </c:pt>
                <c:pt idx="3">
                  <c:v>VMamba-T</c:v>
                </c:pt>
                <c:pt idx="4">
                  <c:v>iiANET-L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44.5</c:v>
                </c:pt>
                <c:pt idx="1">
                  <c:v>86.6</c:v>
                </c:pt>
                <c:pt idx="2">
                  <c:v>168</c:v>
                </c:pt>
                <c:pt idx="3">
                  <c:v>30</c:v>
                </c:pt>
                <c:pt idx="4">
                  <c:v>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A2-4B5C-86BE-691069B7E6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FLOPS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ResNet-101</c:v>
                </c:pt>
                <c:pt idx="1">
                  <c:v>ViT-B/16</c:v>
                </c:pt>
                <c:pt idx="2">
                  <c:v>CoAtNet-3</c:v>
                </c:pt>
                <c:pt idx="3">
                  <c:v>VMamba-T</c:v>
                </c:pt>
                <c:pt idx="4">
                  <c:v>iiANET-L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14.58</c:v>
                </c:pt>
                <c:pt idx="1">
                  <c:v>16.86</c:v>
                </c:pt>
                <c:pt idx="2">
                  <c:v>32.53</c:v>
                </c:pt>
                <c:pt idx="3">
                  <c:v>4.9000000000000004</c:v>
                </c:pt>
                <c:pt idx="4">
                  <c:v>13.45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A2-4B5C-86BE-691069B7E6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Top-1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ResNet-101</c:v>
                </c:pt>
                <c:pt idx="1">
                  <c:v>ViT-B/16</c:v>
                </c:pt>
                <c:pt idx="2">
                  <c:v>CoAtNet-3</c:v>
                </c:pt>
                <c:pt idx="3">
                  <c:v>VMamba-T</c:v>
                </c:pt>
                <c:pt idx="4">
                  <c:v>iiANET-L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0.68930000000000002</c:v>
                </c:pt>
                <c:pt idx="1">
                  <c:v>0.69930000000000003</c:v>
                </c:pt>
                <c:pt idx="2">
                  <c:v>0.80169999999999997</c:v>
                </c:pt>
                <c:pt idx="3">
                  <c:v>0.78900000000000003</c:v>
                </c:pt>
                <c:pt idx="4">
                  <c:v>0.83109999999999995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A2-4B5C-86BE-691069B7E6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61426672"/>
        <c:axId val="1061427088"/>
      </c:barChart>
      <c:catAx>
        <c:axId val="1061426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1427088"/>
        <c:crosses val="autoZero"/>
        <c:auto val="1"/>
        <c:lblAlgn val="ctr"/>
        <c:lblOffset val="100"/>
        <c:noMultiLvlLbl val="0"/>
      </c:catAx>
      <c:valAx>
        <c:axId val="1061427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142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OXFORD-iii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Params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ResNet-101</c:v>
                </c:pt>
                <c:pt idx="1">
                  <c:v>ViT-B/16</c:v>
                </c:pt>
                <c:pt idx="2">
                  <c:v>CoAtNet-3</c:v>
                </c:pt>
                <c:pt idx="3">
                  <c:v>VMamba-T</c:v>
                </c:pt>
                <c:pt idx="4">
                  <c:v>iiANET-L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44.5</c:v>
                </c:pt>
                <c:pt idx="1">
                  <c:v>86.6</c:v>
                </c:pt>
                <c:pt idx="2">
                  <c:v>168</c:v>
                </c:pt>
                <c:pt idx="3">
                  <c:v>30</c:v>
                </c:pt>
                <c:pt idx="4">
                  <c:v>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4-4400-8477-7F323B5B7D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FLOPS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ResNet-101</c:v>
                </c:pt>
                <c:pt idx="1">
                  <c:v>ViT-B/16</c:v>
                </c:pt>
                <c:pt idx="2">
                  <c:v>CoAtNet-3</c:v>
                </c:pt>
                <c:pt idx="3">
                  <c:v>VMamba-T</c:v>
                </c:pt>
                <c:pt idx="4">
                  <c:v>iiANET-L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14.58</c:v>
                </c:pt>
                <c:pt idx="1">
                  <c:v>16.86</c:v>
                </c:pt>
                <c:pt idx="2">
                  <c:v>32.53</c:v>
                </c:pt>
                <c:pt idx="3">
                  <c:v>4.9000000000000004</c:v>
                </c:pt>
                <c:pt idx="4">
                  <c:v>13.45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D4-4400-8477-7F323B5B7D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Top-1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ResNet-101</c:v>
                </c:pt>
                <c:pt idx="1">
                  <c:v>ViT-B/16</c:v>
                </c:pt>
                <c:pt idx="2">
                  <c:v>CoAtNet-3</c:v>
                </c:pt>
                <c:pt idx="3">
                  <c:v>VMamba-T</c:v>
                </c:pt>
                <c:pt idx="4">
                  <c:v>iiANET-L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0.68930000000000002</c:v>
                </c:pt>
                <c:pt idx="1">
                  <c:v>0.69930000000000003</c:v>
                </c:pt>
                <c:pt idx="2">
                  <c:v>0.80169999999999997</c:v>
                </c:pt>
                <c:pt idx="3">
                  <c:v>0.78900000000000003</c:v>
                </c:pt>
                <c:pt idx="4">
                  <c:v>0.83109999999999995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D4-4400-8477-7F323B5B7D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61426672"/>
        <c:axId val="1061427088"/>
      </c:barChart>
      <c:catAx>
        <c:axId val="1061426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1427088"/>
        <c:crosses val="autoZero"/>
        <c:auto val="1"/>
        <c:lblAlgn val="ctr"/>
        <c:lblOffset val="100"/>
        <c:noMultiLvlLbl val="0"/>
      </c:catAx>
      <c:valAx>
        <c:axId val="1061427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142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COCO dataset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AP_val2017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ResNet-50</c:v>
                </c:pt>
                <c:pt idx="1">
                  <c:v>Florence-CoSwin-H</c:v>
                </c:pt>
                <c:pt idx="2">
                  <c:v>Swin-L</c:v>
                </c:pt>
                <c:pt idx="3">
                  <c:v>Swin V2-G</c:v>
                </c:pt>
                <c:pt idx="4">
                  <c:v>BEiT-3</c:v>
                </c:pt>
                <c:pt idx="5">
                  <c:v>iiANET-B</c:v>
                </c:pt>
                <c:pt idx="6">
                  <c:v>iiANET-L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36.700000000000003</c:v>
                </c:pt>
                <c:pt idx="1">
                  <c:v>62</c:v>
                </c:pt>
                <c:pt idx="2">
                  <c:v>63.2</c:v>
                </c:pt>
                <c:pt idx="3">
                  <c:v>62.5</c:v>
                </c:pt>
                <c:pt idx="4">
                  <c:v>0</c:v>
                </c:pt>
                <c:pt idx="5">
                  <c:v>62.6</c:v>
                </c:pt>
                <c:pt idx="6">
                  <c:v>63.1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D-4640-969D-EA6002AA0A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AP_test2017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ResNet-50</c:v>
                </c:pt>
                <c:pt idx="1">
                  <c:v>Florence-CoSwin-H</c:v>
                </c:pt>
                <c:pt idx="2">
                  <c:v>Swin-L</c:v>
                </c:pt>
                <c:pt idx="3">
                  <c:v>Swin V2-G</c:v>
                </c:pt>
                <c:pt idx="4">
                  <c:v>BEiT-3</c:v>
                </c:pt>
                <c:pt idx="5">
                  <c:v>iiANET-B</c:v>
                </c:pt>
                <c:pt idx="6">
                  <c:v>iiANET-L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37.9</c:v>
                </c:pt>
                <c:pt idx="1">
                  <c:v>62.4</c:v>
                </c:pt>
                <c:pt idx="2">
                  <c:v>63.3</c:v>
                </c:pt>
                <c:pt idx="3">
                  <c:v>63.1</c:v>
                </c:pt>
                <c:pt idx="4">
                  <c:v>63.7</c:v>
                </c:pt>
                <c:pt idx="5">
                  <c:v>63</c:v>
                </c:pt>
                <c:pt idx="6">
                  <c:v>64.400000000000006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4D-4640-969D-EA6002AA0A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61426672"/>
        <c:axId val="1061427088"/>
      </c:barChart>
      <c:catAx>
        <c:axId val="1061426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1427088"/>
        <c:crosses val="autoZero"/>
        <c:auto val="1"/>
        <c:lblAlgn val="ctr"/>
        <c:lblOffset val="100"/>
        <c:noMultiLvlLbl val="0"/>
      </c:catAx>
      <c:valAx>
        <c:axId val="1061427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142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COCO</a:t>
            </a:r>
            <a:r>
              <a:rPr lang="en-US" baseline="0" dirty="0" smtClean="0"/>
              <a:t> Instance </a:t>
            </a:r>
            <a:r>
              <a:rPr lang="en-US" baseline="0" dirty="0" err="1" smtClean="0"/>
              <a:t>seg</a:t>
            </a:r>
            <a:r>
              <a:rPr lang="en-US" baseline="0" dirty="0" smtClean="0"/>
              <a:t>.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AP_box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ResNet-50</c:v>
                </c:pt>
                <c:pt idx="1">
                  <c:v>TRT-ViT-C</c:v>
                </c:pt>
                <c:pt idx="2">
                  <c:v>Focal-T</c:v>
                </c:pt>
                <c:pt idx="3">
                  <c:v>Swin-T</c:v>
                </c:pt>
                <c:pt idx="4">
                  <c:v>Dilate-S</c:v>
                </c:pt>
                <c:pt idx="5">
                  <c:v>iiANET-L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38</c:v>
                </c:pt>
                <c:pt idx="1">
                  <c:v>44.7</c:v>
                </c:pt>
                <c:pt idx="2">
                  <c:v>44.8</c:v>
                </c:pt>
                <c:pt idx="3">
                  <c:v>42.2</c:v>
                </c:pt>
                <c:pt idx="4">
                  <c:v>45.8</c:v>
                </c:pt>
                <c:pt idx="5">
                  <c:v>45.8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A2-4B5C-86BE-691069B7E621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AP_mask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ResNet-50</c:v>
                </c:pt>
                <c:pt idx="1">
                  <c:v>TRT-ViT-C</c:v>
                </c:pt>
                <c:pt idx="2">
                  <c:v>Focal-T</c:v>
                </c:pt>
                <c:pt idx="3">
                  <c:v>Swin-T</c:v>
                </c:pt>
                <c:pt idx="4">
                  <c:v>Dilate-S</c:v>
                </c:pt>
                <c:pt idx="5">
                  <c:v>iiANET-L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34.4</c:v>
                </c:pt>
                <c:pt idx="1">
                  <c:v>40.799999999999997</c:v>
                </c:pt>
                <c:pt idx="2">
                  <c:v>41</c:v>
                </c:pt>
                <c:pt idx="3">
                  <c:v>39.1</c:v>
                </c:pt>
                <c:pt idx="4">
                  <c:v>41.7</c:v>
                </c:pt>
                <c:pt idx="5">
                  <c:v>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A2-4B5C-86BE-691069B7E6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61426672"/>
        <c:axId val="1061427088"/>
      </c:barChart>
      <c:catAx>
        <c:axId val="1061426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1427088"/>
        <c:crosses val="autoZero"/>
        <c:auto val="1"/>
        <c:lblAlgn val="ctr"/>
        <c:lblOffset val="100"/>
        <c:noMultiLvlLbl val="0"/>
      </c:catAx>
      <c:valAx>
        <c:axId val="1061427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142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Sem. ade20k-uppernet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AP_box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ResNet-101</c:v>
                </c:pt>
                <c:pt idx="1">
                  <c:v>DeiT-S</c:v>
                </c:pt>
                <c:pt idx="2">
                  <c:v>ViM-S</c:v>
                </c:pt>
                <c:pt idx="3">
                  <c:v>Swin-B</c:v>
                </c:pt>
                <c:pt idx="4">
                  <c:v>Focal-B</c:v>
                </c:pt>
                <c:pt idx="5">
                  <c:v>iiANET-L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86</c:v>
                </c:pt>
                <c:pt idx="1">
                  <c:v>43</c:v>
                </c:pt>
                <c:pt idx="2">
                  <c:v>46</c:v>
                </c:pt>
                <c:pt idx="3">
                  <c:v>121</c:v>
                </c:pt>
                <c:pt idx="4">
                  <c:v>126</c:v>
                </c:pt>
                <c:pt idx="5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B7-4E4B-B91F-84CDF89E7F2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AP_mask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ResNet-101</c:v>
                </c:pt>
                <c:pt idx="1">
                  <c:v>DeiT-S</c:v>
                </c:pt>
                <c:pt idx="2">
                  <c:v>ViM-S</c:v>
                </c:pt>
                <c:pt idx="3">
                  <c:v>Swin-B</c:v>
                </c:pt>
                <c:pt idx="4">
                  <c:v>Focal-B</c:v>
                </c:pt>
                <c:pt idx="5">
                  <c:v>iiANET-L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44.9</c:v>
                </c:pt>
                <c:pt idx="1">
                  <c:v>44</c:v>
                </c:pt>
                <c:pt idx="2">
                  <c:v>44.9</c:v>
                </c:pt>
                <c:pt idx="3">
                  <c:v>48.1</c:v>
                </c:pt>
                <c:pt idx="4">
                  <c:v>49</c:v>
                </c:pt>
                <c:pt idx="5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B7-4E4B-B91F-84CDF89E7F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61426672"/>
        <c:axId val="1061427088"/>
      </c:barChart>
      <c:catAx>
        <c:axId val="1061426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1427088"/>
        <c:crosses val="autoZero"/>
        <c:auto val="1"/>
        <c:lblAlgn val="ctr"/>
        <c:lblOffset val="100"/>
        <c:noMultiLvlLbl val="0"/>
      </c:catAx>
      <c:valAx>
        <c:axId val="1061427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142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EA326-FC93-4612-8E67-7C1F32D7645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D6FAB7-4061-49F7-B231-8B58E4CD5DB1}">
      <dgm:prSet phldrT="[Text]"/>
      <dgm:spPr/>
      <dgm:t>
        <a:bodyPr/>
        <a:lstStyle/>
        <a:p>
          <a:r>
            <a:rPr lang="en-US" dirty="0"/>
            <a:t>Stating the problem</a:t>
          </a:r>
        </a:p>
      </dgm:t>
    </dgm:pt>
    <dgm:pt modelId="{EEE62BB2-4639-4CDC-A588-52CF2520D3FB}" type="parTrans" cxnId="{4EC32D5E-03EC-4042-9DE4-C0436C2DC7F8}">
      <dgm:prSet/>
      <dgm:spPr/>
      <dgm:t>
        <a:bodyPr/>
        <a:lstStyle/>
        <a:p>
          <a:endParaRPr lang="en-US"/>
        </a:p>
      </dgm:t>
    </dgm:pt>
    <dgm:pt modelId="{87F43974-E713-4ECE-8749-32F08349F75A}" type="sibTrans" cxnId="{4EC32D5E-03EC-4042-9DE4-C0436C2DC7F8}">
      <dgm:prSet/>
      <dgm:spPr/>
      <dgm:t>
        <a:bodyPr/>
        <a:lstStyle/>
        <a:p>
          <a:endParaRPr lang="en-US"/>
        </a:p>
      </dgm:t>
    </dgm:pt>
    <dgm:pt modelId="{97D56C57-C3BA-4932-9D3E-4811AD0A2255}">
      <dgm:prSet phldrT="[Text]"/>
      <dgm:spPr/>
      <dgm:t>
        <a:bodyPr/>
        <a:lstStyle/>
        <a:p>
          <a:r>
            <a:rPr lang="en-US" dirty="0"/>
            <a:t>Challenges</a:t>
          </a:r>
        </a:p>
      </dgm:t>
    </dgm:pt>
    <dgm:pt modelId="{37024BD4-0AF7-4E6E-A088-DDB584586D38}" type="parTrans" cxnId="{434BF13F-08B5-4CEB-B554-E2C9DA7313BE}">
      <dgm:prSet/>
      <dgm:spPr/>
      <dgm:t>
        <a:bodyPr/>
        <a:lstStyle/>
        <a:p>
          <a:endParaRPr lang="en-US"/>
        </a:p>
      </dgm:t>
    </dgm:pt>
    <dgm:pt modelId="{0D46F65D-A30F-48CC-85B5-9CF98A203DD6}" type="sibTrans" cxnId="{434BF13F-08B5-4CEB-B554-E2C9DA7313BE}">
      <dgm:prSet/>
      <dgm:spPr/>
      <dgm:t>
        <a:bodyPr/>
        <a:lstStyle/>
        <a:p>
          <a:endParaRPr lang="en-US"/>
        </a:p>
      </dgm:t>
    </dgm:pt>
    <dgm:pt modelId="{35A0771C-642A-465D-8AB3-578B16B8B03F}">
      <dgm:prSet phldrT="[Text]"/>
      <dgm:spPr/>
      <dgm:t>
        <a:bodyPr/>
        <a:lstStyle/>
        <a:p>
          <a:r>
            <a:rPr lang="en-US" dirty="0"/>
            <a:t>Previous studies</a:t>
          </a:r>
        </a:p>
      </dgm:t>
    </dgm:pt>
    <dgm:pt modelId="{A4D28674-D57C-41A0-8915-230A4C1DB5E5}" type="parTrans" cxnId="{0A849543-0F30-4434-A5BE-7EE01771A167}">
      <dgm:prSet/>
      <dgm:spPr/>
      <dgm:t>
        <a:bodyPr/>
        <a:lstStyle/>
        <a:p>
          <a:endParaRPr lang="en-US"/>
        </a:p>
      </dgm:t>
    </dgm:pt>
    <dgm:pt modelId="{9273F728-C1DF-4523-9B64-9D6177667AF2}" type="sibTrans" cxnId="{0A849543-0F30-4434-A5BE-7EE01771A167}">
      <dgm:prSet/>
      <dgm:spPr/>
      <dgm:t>
        <a:bodyPr/>
        <a:lstStyle/>
        <a:p>
          <a:endParaRPr lang="en-US"/>
        </a:p>
      </dgm:t>
    </dgm:pt>
    <dgm:pt modelId="{8879D88E-FBE9-4737-8D16-D86EDD6123CB}">
      <dgm:prSet phldrT="[Text]"/>
      <dgm:spPr/>
      <dgm:t>
        <a:bodyPr/>
        <a:lstStyle/>
        <a:p>
          <a:r>
            <a:rPr lang="en-US" dirty="0"/>
            <a:t>Gap</a:t>
          </a:r>
        </a:p>
      </dgm:t>
    </dgm:pt>
    <dgm:pt modelId="{64B2BB26-5B03-42E2-87A3-3F0F69E15AE9}" type="parTrans" cxnId="{E825EC19-726E-48E0-A649-1618303E898C}">
      <dgm:prSet/>
      <dgm:spPr/>
      <dgm:t>
        <a:bodyPr/>
        <a:lstStyle/>
        <a:p>
          <a:endParaRPr lang="en-US"/>
        </a:p>
      </dgm:t>
    </dgm:pt>
    <dgm:pt modelId="{28E797DB-DE72-4902-8468-DA5F28729739}" type="sibTrans" cxnId="{E825EC19-726E-48E0-A649-1618303E898C}">
      <dgm:prSet/>
      <dgm:spPr/>
      <dgm:t>
        <a:bodyPr/>
        <a:lstStyle/>
        <a:p>
          <a:endParaRPr lang="en-US"/>
        </a:p>
      </dgm:t>
    </dgm:pt>
    <dgm:pt modelId="{BAB48255-4AFE-4D48-8B27-9ED36E4D228F}">
      <dgm:prSet phldrT="[Text]"/>
      <dgm:spPr/>
      <dgm:t>
        <a:bodyPr/>
        <a:lstStyle/>
        <a:p>
          <a:r>
            <a:rPr lang="en-US" dirty="0"/>
            <a:t>Solutions</a:t>
          </a:r>
        </a:p>
      </dgm:t>
    </dgm:pt>
    <dgm:pt modelId="{B8C0EDAE-482E-43EB-99B7-156D9940DEBA}" type="parTrans" cxnId="{28B0A236-2CE2-4A42-A944-C6E779D15B01}">
      <dgm:prSet/>
      <dgm:spPr/>
      <dgm:t>
        <a:bodyPr/>
        <a:lstStyle/>
        <a:p>
          <a:endParaRPr lang="en-US"/>
        </a:p>
      </dgm:t>
    </dgm:pt>
    <dgm:pt modelId="{F663ED43-EA3B-45DA-A272-4CC205BB2C8A}" type="sibTrans" cxnId="{28B0A236-2CE2-4A42-A944-C6E779D15B01}">
      <dgm:prSet/>
      <dgm:spPr/>
      <dgm:t>
        <a:bodyPr/>
        <a:lstStyle/>
        <a:p>
          <a:endParaRPr lang="en-US"/>
        </a:p>
      </dgm:t>
    </dgm:pt>
    <dgm:pt modelId="{60991755-87AA-4C8A-9E96-DC9B1176B326}">
      <dgm:prSet phldrT="[Text]"/>
      <dgm:spPr/>
      <dgm:t>
        <a:bodyPr/>
        <a:lstStyle/>
        <a:p>
          <a:r>
            <a:rPr lang="en-US" dirty="0"/>
            <a:t>Comparisons</a:t>
          </a:r>
        </a:p>
      </dgm:t>
    </dgm:pt>
    <dgm:pt modelId="{F3F78954-7887-4BDC-94E2-05884B43F18D}" type="parTrans" cxnId="{A6C14905-4A68-4266-B475-3898123F19F7}">
      <dgm:prSet/>
      <dgm:spPr/>
      <dgm:t>
        <a:bodyPr/>
        <a:lstStyle/>
        <a:p>
          <a:endParaRPr lang="en-US"/>
        </a:p>
      </dgm:t>
    </dgm:pt>
    <dgm:pt modelId="{44466FF7-7390-4185-BCFA-32976052E26F}" type="sibTrans" cxnId="{A6C14905-4A68-4266-B475-3898123F19F7}">
      <dgm:prSet/>
      <dgm:spPr/>
      <dgm:t>
        <a:bodyPr/>
        <a:lstStyle/>
        <a:p>
          <a:endParaRPr lang="en-US"/>
        </a:p>
      </dgm:t>
    </dgm:pt>
    <dgm:pt modelId="{13464E08-98B2-47A7-8E2D-FB29C297B343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A3310B1D-E77F-4034-8FE7-F054119877A0}" type="parTrans" cxnId="{313F4BA9-728E-4A8A-9AA9-E8C498824EF9}">
      <dgm:prSet/>
      <dgm:spPr/>
      <dgm:t>
        <a:bodyPr/>
        <a:lstStyle/>
        <a:p>
          <a:endParaRPr lang="en-US"/>
        </a:p>
      </dgm:t>
    </dgm:pt>
    <dgm:pt modelId="{49634C5D-C302-4441-A0CA-66177B1123BA}" type="sibTrans" cxnId="{313F4BA9-728E-4A8A-9AA9-E8C498824EF9}">
      <dgm:prSet/>
      <dgm:spPr/>
      <dgm:t>
        <a:bodyPr/>
        <a:lstStyle/>
        <a:p>
          <a:endParaRPr lang="en-US"/>
        </a:p>
      </dgm:t>
    </dgm:pt>
    <dgm:pt modelId="{37751EBA-0F27-4814-913E-AF58F20EB534}">
      <dgm:prSet phldrT="[Text]"/>
      <dgm:spPr/>
      <dgm:t>
        <a:bodyPr/>
        <a:lstStyle/>
        <a:p>
          <a:r>
            <a:rPr lang="en-US" b="0" i="0" dirty="0" smtClean="0"/>
            <a:t>Conclusion </a:t>
          </a:r>
          <a:endParaRPr lang="en-US" b="0" dirty="0"/>
        </a:p>
      </dgm:t>
    </dgm:pt>
    <dgm:pt modelId="{A70B710C-84FF-48AF-A507-8637D28CB6EF}" type="parTrans" cxnId="{93D81458-0155-4DA1-9090-757B6392A8E6}">
      <dgm:prSet/>
      <dgm:spPr/>
      <dgm:t>
        <a:bodyPr/>
        <a:lstStyle/>
        <a:p>
          <a:endParaRPr lang="en-US"/>
        </a:p>
      </dgm:t>
    </dgm:pt>
    <dgm:pt modelId="{D13681A3-0E6E-44E3-B544-D7AE04E2855B}" type="sibTrans" cxnId="{93D81458-0155-4DA1-9090-757B6392A8E6}">
      <dgm:prSet/>
      <dgm:spPr/>
      <dgm:t>
        <a:bodyPr/>
        <a:lstStyle/>
        <a:p>
          <a:endParaRPr lang="en-US"/>
        </a:p>
      </dgm:t>
    </dgm:pt>
    <dgm:pt modelId="{79701F42-D59A-4063-8330-334892CAAF30}" type="pres">
      <dgm:prSet presAssocID="{0CCEA326-FC93-4612-8E67-7C1F32D764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B75C24-4006-4930-8D3E-9EFC600D141D}" type="pres">
      <dgm:prSet presAssocID="{38D6FAB7-4061-49F7-B231-8B58E4CD5DB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F0A30-8B66-4587-9F60-7EEC67AA71A1}" type="pres">
      <dgm:prSet presAssocID="{87F43974-E713-4ECE-8749-32F08349F75A}" presName="sibTrans" presStyleCnt="0"/>
      <dgm:spPr/>
    </dgm:pt>
    <dgm:pt modelId="{D3BEB19A-F352-4F6A-BB40-D3F5F35EAB2D}" type="pres">
      <dgm:prSet presAssocID="{97D56C57-C3BA-4932-9D3E-4811AD0A225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016CB-B436-43BB-8256-BE779CFA1E16}" type="pres">
      <dgm:prSet presAssocID="{0D46F65D-A30F-48CC-85B5-9CF98A203DD6}" presName="sibTrans" presStyleCnt="0"/>
      <dgm:spPr/>
    </dgm:pt>
    <dgm:pt modelId="{E70E60E5-325C-407A-89CE-6B02369B6EB4}" type="pres">
      <dgm:prSet presAssocID="{35A0771C-642A-465D-8AB3-578B16B8B03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748FE-0408-439D-88EF-4D288948DEBD}" type="pres">
      <dgm:prSet presAssocID="{9273F728-C1DF-4523-9B64-9D6177667AF2}" presName="sibTrans" presStyleCnt="0"/>
      <dgm:spPr/>
    </dgm:pt>
    <dgm:pt modelId="{8101AF74-C050-40F6-A5B6-3FA63222D376}" type="pres">
      <dgm:prSet presAssocID="{8879D88E-FBE9-4737-8D16-D86EDD6123C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2DA31-B514-4BFA-8F37-E094775C49FE}" type="pres">
      <dgm:prSet presAssocID="{28E797DB-DE72-4902-8468-DA5F28729739}" presName="sibTrans" presStyleCnt="0"/>
      <dgm:spPr/>
    </dgm:pt>
    <dgm:pt modelId="{8C4B398F-112D-4667-8B25-15E8A1DFCEE9}" type="pres">
      <dgm:prSet presAssocID="{BAB48255-4AFE-4D48-8B27-9ED36E4D228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55457-A57E-4D1E-A5E2-EF2DCF4D9A93}" type="pres">
      <dgm:prSet presAssocID="{F663ED43-EA3B-45DA-A272-4CC205BB2C8A}" presName="sibTrans" presStyleCnt="0"/>
      <dgm:spPr/>
    </dgm:pt>
    <dgm:pt modelId="{CDB9AB0D-CE6C-49EE-BCC8-129E2A9C19D5}" type="pres">
      <dgm:prSet presAssocID="{13464E08-98B2-47A7-8E2D-FB29C297B34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6F0C2-2286-46E4-9B5A-734AD89E2959}" type="pres">
      <dgm:prSet presAssocID="{49634C5D-C302-4441-A0CA-66177B1123BA}" presName="sibTrans" presStyleCnt="0"/>
      <dgm:spPr/>
    </dgm:pt>
    <dgm:pt modelId="{9E2B23D3-5B12-4A90-80CB-3357733BE623}" type="pres">
      <dgm:prSet presAssocID="{60991755-87AA-4C8A-9E96-DC9B1176B32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10985-97B3-4824-B8C2-0168C7C74DCB}" type="pres">
      <dgm:prSet presAssocID="{44466FF7-7390-4185-BCFA-32976052E26F}" presName="sibTrans" presStyleCnt="0"/>
      <dgm:spPr/>
    </dgm:pt>
    <dgm:pt modelId="{D0983726-A69F-430E-B33C-F73B5180F7F2}" type="pres">
      <dgm:prSet presAssocID="{37751EBA-0F27-4814-913E-AF58F20EB53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849543-0F30-4434-A5BE-7EE01771A167}" srcId="{0CCEA326-FC93-4612-8E67-7C1F32D76450}" destId="{35A0771C-642A-465D-8AB3-578B16B8B03F}" srcOrd="2" destOrd="0" parTransId="{A4D28674-D57C-41A0-8915-230A4C1DB5E5}" sibTransId="{9273F728-C1DF-4523-9B64-9D6177667AF2}"/>
    <dgm:cxn modelId="{9309AD49-A378-4E8F-8D7E-29FF6860DC10}" type="presOf" srcId="{BAB48255-4AFE-4D48-8B27-9ED36E4D228F}" destId="{8C4B398F-112D-4667-8B25-15E8A1DFCEE9}" srcOrd="0" destOrd="0" presId="urn:microsoft.com/office/officeart/2005/8/layout/default"/>
    <dgm:cxn modelId="{313F4BA9-728E-4A8A-9AA9-E8C498824EF9}" srcId="{0CCEA326-FC93-4612-8E67-7C1F32D76450}" destId="{13464E08-98B2-47A7-8E2D-FB29C297B343}" srcOrd="5" destOrd="0" parTransId="{A3310B1D-E77F-4034-8FE7-F054119877A0}" sibTransId="{49634C5D-C302-4441-A0CA-66177B1123BA}"/>
    <dgm:cxn modelId="{D3EE95BB-2A67-47DB-BE3A-343441C5E677}" type="presOf" srcId="{38D6FAB7-4061-49F7-B231-8B58E4CD5DB1}" destId="{B7B75C24-4006-4930-8D3E-9EFC600D141D}" srcOrd="0" destOrd="0" presId="urn:microsoft.com/office/officeart/2005/8/layout/default"/>
    <dgm:cxn modelId="{A4DDF74B-9FB4-43B3-AB14-D8942DA3F074}" type="presOf" srcId="{60991755-87AA-4C8A-9E96-DC9B1176B326}" destId="{9E2B23D3-5B12-4A90-80CB-3357733BE623}" srcOrd="0" destOrd="0" presId="urn:microsoft.com/office/officeart/2005/8/layout/default"/>
    <dgm:cxn modelId="{6427D6B7-F981-4E7C-9AEF-2B0DFAEFEB9C}" type="presOf" srcId="{8879D88E-FBE9-4737-8D16-D86EDD6123CB}" destId="{8101AF74-C050-40F6-A5B6-3FA63222D376}" srcOrd="0" destOrd="0" presId="urn:microsoft.com/office/officeart/2005/8/layout/default"/>
    <dgm:cxn modelId="{DDA1F321-68DE-482C-B768-23A7C9DC2430}" type="presOf" srcId="{37751EBA-0F27-4814-913E-AF58F20EB534}" destId="{D0983726-A69F-430E-B33C-F73B5180F7F2}" srcOrd="0" destOrd="0" presId="urn:microsoft.com/office/officeart/2005/8/layout/default"/>
    <dgm:cxn modelId="{62799131-ED8B-4B68-8994-4D74EEE6F39C}" type="presOf" srcId="{97D56C57-C3BA-4932-9D3E-4811AD0A2255}" destId="{D3BEB19A-F352-4F6A-BB40-D3F5F35EAB2D}" srcOrd="0" destOrd="0" presId="urn:microsoft.com/office/officeart/2005/8/layout/default"/>
    <dgm:cxn modelId="{A5D8E7FD-3E73-4383-A2A9-4A6B97B00CD6}" type="presOf" srcId="{13464E08-98B2-47A7-8E2D-FB29C297B343}" destId="{CDB9AB0D-CE6C-49EE-BCC8-129E2A9C19D5}" srcOrd="0" destOrd="0" presId="urn:microsoft.com/office/officeart/2005/8/layout/default"/>
    <dgm:cxn modelId="{28B0A236-2CE2-4A42-A944-C6E779D15B01}" srcId="{0CCEA326-FC93-4612-8E67-7C1F32D76450}" destId="{BAB48255-4AFE-4D48-8B27-9ED36E4D228F}" srcOrd="4" destOrd="0" parTransId="{B8C0EDAE-482E-43EB-99B7-156D9940DEBA}" sibTransId="{F663ED43-EA3B-45DA-A272-4CC205BB2C8A}"/>
    <dgm:cxn modelId="{D89E4592-5FBF-4086-B415-6DC0E34E871B}" type="presOf" srcId="{0CCEA326-FC93-4612-8E67-7C1F32D76450}" destId="{79701F42-D59A-4063-8330-334892CAAF30}" srcOrd="0" destOrd="0" presId="urn:microsoft.com/office/officeart/2005/8/layout/default"/>
    <dgm:cxn modelId="{4EC32D5E-03EC-4042-9DE4-C0436C2DC7F8}" srcId="{0CCEA326-FC93-4612-8E67-7C1F32D76450}" destId="{38D6FAB7-4061-49F7-B231-8B58E4CD5DB1}" srcOrd="0" destOrd="0" parTransId="{EEE62BB2-4639-4CDC-A588-52CF2520D3FB}" sibTransId="{87F43974-E713-4ECE-8749-32F08349F75A}"/>
    <dgm:cxn modelId="{434BF13F-08B5-4CEB-B554-E2C9DA7313BE}" srcId="{0CCEA326-FC93-4612-8E67-7C1F32D76450}" destId="{97D56C57-C3BA-4932-9D3E-4811AD0A2255}" srcOrd="1" destOrd="0" parTransId="{37024BD4-0AF7-4E6E-A088-DDB584586D38}" sibTransId="{0D46F65D-A30F-48CC-85B5-9CF98A203DD6}"/>
    <dgm:cxn modelId="{A6C14905-4A68-4266-B475-3898123F19F7}" srcId="{0CCEA326-FC93-4612-8E67-7C1F32D76450}" destId="{60991755-87AA-4C8A-9E96-DC9B1176B326}" srcOrd="6" destOrd="0" parTransId="{F3F78954-7887-4BDC-94E2-05884B43F18D}" sibTransId="{44466FF7-7390-4185-BCFA-32976052E26F}"/>
    <dgm:cxn modelId="{C412A6E5-2CD8-4E42-BF3C-132F734F77DC}" type="presOf" srcId="{35A0771C-642A-465D-8AB3-578B16B8B03F}" destId="{E70E60E5-325C-407A-89CE-6B02369B6EB4}" srcOrd="0" destOrd="0" presId="urn:microsoft.com/office/officeart/2005/8/layout/default"/>
    <dgm:cxn modelId="{93D81458-0155-4DA1-9090-757B6392A8E6}" srcId="{0CCEA326-FC93-4612-8E67-7C1F32D76450}" destId="{37751EBA-0F27-4814-913E-AF58F20EB534}" srcOrd="7" destOrd="0" parTransId="{A70B710C-84FF-48AF-A507-8637D28CB6EF}" sibTransId="{D13681A3-0E6E-44E3-B544-D7AE04E2855B}"/>
    <dgm:cxn modelId="{E825EC19-726E-48E0-A649-1618303E898C}" srcId="{0CCEA326-FC93-4612-8E67-7C1F32D76450}" destId="{8879D88E-FBE9-4737-8D16-D86EDD6123CB}" srcOrd="3" destOrd="0" parTransId="{64B2BB26-5B03-42E2-87A3-3F0F69E15AE9}" sibTransId="{28E797DB-DE72-4902-8468-DA5F28729739}"/>
    <dgm:cxn modelId="{3B01FF36-000D-44C3-BFD1-EB5EE0AF9CE8}" type="presParOf" srcId="{79701F42-D59A-4063-8330-334892CAAF30}" destId="{B7B75C24-4006-4930-8D3E-9EFC600D141D}" srcOrd="0" destOrd="0" presId="urn:microsoft.com/office/officeart/2005/8/layout/default"/>
    <dgm:cxn modelId="{0F69433E-A558-4BF7-8C80-013A219EE267}" type="presParOf" srcId="{79701F42-D59A-4063-8330-334892CAAF30}" destId="{21BF0A30-8B66-4587-9F60-7EEC67AA71A1}" srcOrd="1" destOrd="0" presId="urn:microsoft.com/office/officeart/2005/8/layout/default"/>
    <dgm:cxn modelId="{1EDA7BD8-C10A-4FA7-BB21-FE8042A92739}" type="presParOf" srcId="{79701F42-D59A-4063-8330-334892CAAF30}" destId="{D3BEB19A-F352-4F6A-BB40-D3F5F35EAB2D}" srcOrd="2" destOrd="0" presId="urn:microsoft.com/office/officeart/2005/8/layout/default"/>
    <dgm:cxn modelId="{7D5A25A1-E15F-434C-93FC-BD6D89D39455}" type="presParOf" srcId="{79701F42-D59A-4063-8330-334892CAAF30}" destId="{662016CB-B436-43BB-8256-BE779CFA1E16}" srcOrd="3" destOrd="0" presId="urn:microsoft.com/office/officeart/2005/8/layout/default"/>
    <dgm:cxn modelId="{D76CC2FB-F464-4BE2-BE2F-A5FB8624E6B3}" type="presParOf" srcId="{79701F42-D59A-4063-8330-334892CAAF30}" destId="{E70E60E5-325C-407A-89CE-6B02369B6EB4}" srcOrd="4" destOrd="0" presId="urn:microsoft.com/office/officeart/2005/8/layout/default"/>
    <dgm:cxn modelId="{D8EDA7C8-D64C-4F39-A124-D731BA2FA337}" type="presParOf" srcId="{79701F42-D59A-4063-8330-334892CAAF30}" destId="{7DC748FE-0408-439D-88EF-4D288948DEBD}" srcOrd="5" destOrd="0" presId="urn:microsoft.com/office/officeart/2005/8/layout/default"/>
    <dgm:cxn modelId="{BC8BC949-D4B1-4F9D-B9FF-430F7A7F2D3C}" type="presParOf" srcId="{79701F42-D59A-4063-8330-334892CAAF30}" destId="{8101AF74-C050-40F6-A5B6-3FA63222D376}" srcOrd="6" destOrd="0" presId="urn:microsoft.com/office/officeart/2005/8/layout/default"/>
    <dgm:cxn modelId="{E66AB384-7207-48B2-86F0-AA8FEE29C6E4}" type="presParOf" srcId="{79701F42-D59A-4063-8330-334892CAAF30}" destId="{6C12DA31-B514-4BFA-8F37-E094775C49FE}" srcOrd="7" destOrd="0" presId="urn:microsoft.com/office/officeart/2005/8/layout/default"/>
    <dgm:cxn modelId="{BFDDAA37-D8C6-4652-A665-1EC910DEAC8A}" type="presParOf" srcId="{79701F42-D59A-4063-8330-334892CAAF30}" destId="{8C4B398F-112D-4667-8B25-15E8A1DFCEE9}" srcOrd="8" destOrd="0" presId="urn:microsoft.com/office/officeart/2005/8/layout/default"/>
    <dgm:cxn modelId="{0C9E5E8A-F2C0-4682-920C-174B6203EF90}" type="presParOf" srcId="{79701F42-D59A-4063-8330-334892CAAF30}" destId="{B1555457-A57E-4D1E-A5E2-EF2DCF4D9A93}" srcOrd="9" destOrd="0" presId="urn:microsoft.com/office/officeart/2005/8/layout/default"/>
    <dgm:cxn modelId="{2BA40FF9-5ACF-463D-9C8E-70BD738521E4}" type="presParOf" srcId="{79701F42-D59A-4063-8330-334892CAAF30}" destId="{CDB9AB0D-CE6C-49EE-BCC8-129E2A9C19D5}" srcOrd="10" destOrd="0" presId="urn:microsoft.com/office/officeart/2005/8/layout/default"/>
    <dgm:cxn modelId="{7D52861A-C912-41E7-86CD-73F32DD7EB76}" type="presParOf" srcId="{79701F42-D59A-4063-8330-334892CAAF30}" destId="{2686F0C2-2286-46E4-9B5A-734AD89E2959}" srcOrd="11" destOrd="0" presId="urn:microsoft.com/office/officeart/2005/8/layout/default"/>
    <dgm:cxn modelId="{8CFD308C-144C-433A-979F-605DCAE9EC51}" type="presParOf" srcId="{79701F42-D59A-4063-8330-334892CAAF30}" destId="{9E2B23D3-5B12-4A90-80CB-3357733BE623}" srcOrd="12" destOrd="0" presId="urn:microsoft.com/office/officeart/2005/8/layout/default"/>
    <dgm:cxn modelId="{E5A4FA22-636D-473D-B262-AFEE240B3540}" type="presParOf" srcId="{79701F42-D59A-4063-8330-334892CAAF30}" destId="{4F410985-97B3-4824-B8C2-0168C7C74DCB}" srcOrd="13" destOrd="0" presId="urn:microsoft.com/office/officeart/2005/8/layout/default"/>
    <dgm:cxn modelId="{7D628D1B-08DA-4E65-B5DB-111A69D90209}" type="presParOf" srcId="{79701F42-D59A-4063-8330-334892CAAF30}" destId="{D0983726-A69F-430E-B33C-F73B5180F7F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75C24-4006-4930-8D3E-9EFC600D141D}">
      <dsp:nvSpPr>
        <dsp:cNvPr id="0" name=""/>
        <dsp:cNvSpPr/>
      </dsp:nvSpPr>
      <dsp:spPr>
        <a:xfrm>
          <a:off x="788352" y="188"/>
          <a:ext cx="1514453" cy="908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Stating the problem</a:t>
          </a:r>
        </a:p>
      </dsp:txBody>
      <dsp:txXfrm>
        <a:off x="788352" y="188"/>
        <a:ext cx="1514453" cy="908672"/>
      </dsp:txXfrm>
    </dsp:sp>
    <dsp:sp modelId="{D3BEB19A-F352-4F6A-BB40-D3F5F35EAB2D}">
      <dsp:nvSpPr>
        <dsp:cNvPr id="0" name=""/>
        <dsp:cNvSpPr/>
      </dsp:nvSpPr>
      <dsp:spPr>
        <a:xfrm>
          <a:off x="2454251" y="188"/>
          <a:ext cx="1514453" cy="908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Challenges</a:t>
          </a:r>
        </a:p>
      </dsp:txBody>
      <dsp:txXfrm>
        <a:off x="2454251" y="188"/>
        <a:ext cx="1514453" cy="908672"/>
      </dsp:txXfrm>
    </dsp:sp>
    <dsp:sp modelId="{E70E60E5-325C-407A-89CE-6B02369B6EB4}">
      <dsp:nvSpPr>
        <dsp:cNvPr id="0" name=""/>
        <dsp:cNvSpPr/>
      </dsp:nvSpPr>
      <dsp:spPr>
        <a:xfrm>
          <a:off x="788352" y="1060305"/>
          <a:ext cx="1514453" cy="908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Previous studies</a:t>
          </a:r>
        </a:p>
      </dsp:txBody>
      <dsp:txXfrm>
        <a:off x="788352" y="1060305"/>
        <a:ext cx="1514453" cy="908672"/>
      </dsp:txXfrm>
    </dsp:sp>
    <dsp:sp modelId="{8101AF74-C050-40F6-A5B6-3FA63222D376}">
      <dsp:nvSpPr>
        <dsp:cNvPr id="0" name=""/>
        <dsp:cNvSpPr/>
      </dsp:nvSpPr>
      <dsp:spPr>
        <a:xfrm>
          <a:off x="2454251" y="1060305"/>
          <a:ext cx="1514453" cy="908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Gap</a:t>
          </a:r>
        </a:p>
      </dsp:txBody>
      <dsp:txXfrm>
        <a:off x="2454251" y="1060305"/>
        <a:ext cx="1514453" cy="908672"/>
      </dsp:txXfrm>
    </dsp:sp>
    <dsp:sp modelId="{8C4B398F-112D-4667-8B25-15E8A1DFCEE9}">
      <dsp:nvSpPr>
        <dsp:cNvPr id="0" name=""/>
        <dsp:cNvSpPr/>
      </dsp:nvSpPr>
      <dsp:spPr>
        <a:xfrm>
          <a:off x="788352" y="2120423"/>
          <a:ext cx="1514453" cy="908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Solutions</a:t>
          </a:r>
        </a:p>
      </dsp:txBody>
      <dsp:txXfrm>
        <a:off x="788352" y="2120423"/>
        <a:ext cx="1514453" cy="908672"/>
      </dsp:txXfrm>
    </dsp:sp>
    <dsp:sp modelId="{CDB9AB0D-CE6C-49EE-BCC8-129E2A9C19D5}">
      <dsp:nvSpPr>
        <dsp:cNvPr id="0" name=""/>
        <dsp:cNvSpPr/>
      </dsp:nvSpPr>
      <dsp:spPr>
        <a:xfrm>
          <a:off x="2454251" y="2120423"/>
          <a:ext cx="1514453" cy="908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Results</a:t>
          </a:r>
        </a:p>
      </dsp:txBody>
      <dsp:txXfrm>
        <a:off x="2454251" y="2120423"/>
        <a:ext cx="1514453" cy="908672"/>
      </dsp:txXfrm>
    </dsp:sp>
    <dsp:sp modelId="{9E2B23D3-5B12-4A90-80CB-3357733BE623}">
      <dsp:nvSpPr>
        <dsp:cNvPr id="0" name=""/>
        <dsp:cNvSpPr/>
      </dsp:nvSpPr>
      <dsp:spPr>
        <a:xfrm>
          <a:off x="788352" y="3180540"/>
          <a:ext cx="1514453" cy="908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Comparisons</a:t>
          </a:r>
        </a:p>
      </dsp:txBody>
      <dsp:txXfrm>
        <a:off x="788352" y="3180540"/>
        <a:ext cx="1514453" cy="908672"/>
      </dsp:txXfrm>
    </dsp:sp>
    <dsp:sp modelId="{D0983726-A69F-430E-B33C-F73B5180F7F2}">
      <dsp:nvSpPr>
        <dsp:cNvPr id="0" name=""/>
        <dsp:cNvSpPr/>
      </dsp:nvSpPr>
      <dsp:spPr>
        <a:xfrm>
          <a:off x="2454251" y="3180540"/>
          <a:ext cx="1514453" cy="908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Conclusion </a:t>
          </a:r>
          <a:endParaRPr lang="en-US" sz="2000" b="0" kern="1200" dirty="0"/>
        </a:p>
      </dsp:txBody>
      <dsp:txXfrm>
        <a:off x="2454251" y="3180540"/>
        <a:ext cx="1514453" cy="908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59970-978D-4C0E-8CAE-5891C42D3D83}" type="datetimeFigureOut">
              <a:rPr lang="en-US" smtClean="0"/>
              <a:pPr/>
              <a:t>12/19/2025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B29BD-AB77-4D5A-AAF8-58CDD1F6EF2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Hello, </a:t>
            </a:r>
          </a:p>
          <a:p>
            <a:endParaRPr lang="en-US" dirty="0" smtClean="0"/>
          </a:p>
          <a:p>
            <a:r>
              <a:rPr lang="en-US" dirty="0" smtClean="0"/>
              <a:t>Transactions</a:t>
            </a:r>
            <a:r>
              <a:rPr lang="en-US" baseline="0" dirty="0" smtClean="0"/>
              <a:t> on machine learning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0A70-B5C2-40EB-9A3F-EB6CDC94AE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65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B29BD-AB77-4D5A-AAF8-58CDD1F6EF25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4935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B29BD-AB77-4D5A-AAF8-58CDD1F6EF25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6713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B29BD-AB77-4D5A-AAF8-58CDD1F6EF25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1701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B29BD-AB77-4D5A-AAF8-58CDD1F6EF25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434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B29BD-AB77-4D5A-AAF8-58CDD1F6EF25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9177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B29BD-AB77-4D5A-AAF8-58CDD1F6EF25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4370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B29BD-AB77-4D5A-AAF8-58CDD1F6EF25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8302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B29BD-AB77-4D5A-AAF8-58CDD1F6EF25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6026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 image </a:t>
            </a:r>
            <a:r>
              <a:rPr lang="en-US" dirty="0" err="1" smtClean="0"/>
              <a:t>reconstrauction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B29BD-AB77-4D5A-AAF8-58CDD1F6EF25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6908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B29BD-AB77-4D5A-AAF8-58CDD1F6EF25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107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B29BD-AB77-4D5A-AAF8-58CDD1F6EF25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3177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B29BD-AB77-4D5A-AAF8-58CDD1F6EF25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661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90D22F-6BFB-4592-9075-23A0796D4DBC}"/>
              </a:ext>
            </a:extLst>
          </p:cNvPr>
          <p:cNvSpPr/>
          <p:nvPr userDrawn="1"/>
        </p:nvSpPr>
        <p:spPr>
          <a:xfrm>
            <a:off x="0" y="-27992"/>
            <a:ext cx="9144000" cy="5334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IN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gif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3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8431" y="2453269"/>
            <a:ext cx="7178040" cy="1354178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/>
              <a:t>iiANET: Inception Inspired Attention Hybrid Network for efficient Long-range dependencies</a:t>
            </a:r>
            <a:endParaRPr lang="en-US" sz="3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7171" y="3627586"/>
            <a:ext cx="4480560" cy="359722"/>
          </a:xfrm>
        </p:spPr>
        <p:txBody>
          <a:bodyPr>
            <a:normAutofit/>
          </a:bodyPr>
          <a:lstStyle/>
          <a:p>
            <a:r>
              <a:rPr lang="en-US" sz="1500" dirty="0"/>
              <a:t>Yunusa H.             Adamu L.     </a:t>
            </a:r>
            <a:r>
              <a:rPr lang="en-US" sz="1500" dirty="0" smtClean="0"/>
              <a:t>Abdulganiyu </a:t>
            </a:r>
            <a:r>
              <a:rPr lang="en-US" sz="1500" dirty="0"/>
              <a:t>A. 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70" y="4780167"/>
            <a:ext cx="2012962" cy="1419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346" y="858191"/>
            <a:ext cx="1680210" cy="11860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00123" y="6088016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苏州拟界智能科技有限公司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04" y="7765"/>
            <a:ext cx="8229600" cy="672203"/>
          </a:xfrm>
        </p:spPr>
        <p:txBody>
          <a:bodyPr>
            <a:noAutofit/>
          </a:bodyPr>
          <a:lstStyle/>
          <a:p>
            <a:r>
              <a:rPr lang="en-US" sz="2000" dirty="0" smtClean="0"/>
              <a:t>Visualizing long-range spatial transport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82" y="5858772"/>
            <a:ext cx="1416818" cy="99922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685852" y="4568453"/>
            <a:ext cx="3980921" cy="30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AdamW, </a:t>
            </a:r>
            <a:r>
              <a:rPr lang="en-US" sz="1400" dirty="0" err="1"/>
              <a:t>lr</a:t>
            </a:r>
            <a:r>
              <a:rPr lang="en-US" sz="1400" dirty="0"/>
              <a:t>=0.001, 50 epochs, input </a:t>
            </a:r>
            <a:r>
              <a:rPr lang="en-US" sz="1400" dirty="0" smtClean="0"/>
              <a:t>224 </a:t>
            </a:r>
            <a:r>
              <a:rPr lang="en-US" sz="1400" dirty="0"/>
              <a:t>, MSE loss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8" y="1363150"/>
            <a:ext cx="8340250" cy="30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04" y="7765"/>
            <a:ext cx="8229600" cy="672203"/>
          </a:xfrm>
        </p:spPr>
        <p:txBody>
          <a:bodyPr>
            <a:noAutofit/>
          </a:bodyPr>
          <a:lstStyle/>
          <a:p>
            <a:r>
              <a:rPr lang="en-US" sz="2000" dirty="0" smtClean="0"/>
              <a:t>GRAD-Cam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82" y="5858772"/>
            <a:ext cx="1416818" cy="999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11" y="679968"/>
            <a:ext cx="6807252" cy="577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04" y="7765"/>
            <a:ext cx="8229600" cy="672203"/>
          </a:xfrm>
        </p:spPr>
        <p:txBody>
          <a:bodyPr>
            <a:noAutofit/>
          </a:bodyPr>
          <a:lstStyle/>
          <a:p>
            <a:r>
              <a:rPr lang="en-US" sz="2000" dirty="0" smtClean="0"/>
              <a:t>Qualitative…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82" y="5858772"/>
            <a:ext cx="1416818" cy="99922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698519" y="5393101"/>
            <a:ext cx="14124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Object Detection</a:t>
            </a:r>
          </a:p>
          <a:p>
            <a:pPr algn="ctr"/>
            <a:r>
              <a:rPr lang="en-US" sz="1400" dirty="0"/>
              <a:t>Faster </a:t>
            </a:r>
            <a:r>
              <a:rPr lang="en-US" sz="1400" dirty="0" smtClean="0"/>
              <a:t>R-CNN</a:t>
            </a:r>
          </a:p>
          <a:p>
            <a:pPr algn="ctr"/>
            <a:r>
              <a:rPr lang="en-US" sz="1400" dirty="0"/>
              <a:t>COCO17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1" y="1010490"/>
            <a:ext cx="6468251" cy="437123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559898" y="5393100"/>
            <a:ext cx="18663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Instance Segmentation</a:t>
            </a:r>
          </a:p>
          <a:p>
            <a:pPr algn="ctr"/>
            <a:r>
              <a:rPr lang="en-US" sz="1400" dirty="0"/>
              <a:t>Mask R-CNN</a:t>
            </a:r>
            <a:endParaRPr lang="en-US" sz="1400" dirty="0" smtClean="0"/>
          </a:p>
          <a:p>
            <a:pPr algn="ctr"/>
            <a:r>
              <a:rPr lang="en-US" sz="1400" dirty="0" smtClean="0"/>
              <a:t>COCO17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5749820" y="5393100"/>
            <a:ext cx="19773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Semantic Segmentation</a:t>
            </a:r>
          </a:p>
          <a:p>
            <a:pPr algn="ctr"/>
            <a:r>
              <a:rPr lang="en-US" sz="1400" dirty="0" smtClean="0"/>
              <a:t>UPPERNET</a:t>
            </a:r>
          </a:p>
          <a:p>
            <a:pPr algn="ctr"/>
            <a:r>
              <a:rPr lang="en-US" sz="1400" dirty="0" smtClean="0"/>
              <a:t>ADE20K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80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04" y="7765"/>
            <a:ext cx="8229600" cy="672203"/>
          </a:xfrm>
        </p:spPr>
        <p:txBody>
          <a:bodyPr>
            <a:noAutofit/>
          </a:bodyPr>
          <a:lstStyle/>
          <a:p>
            <a:r>
              <a:rPr lang="en-US" sz="2000" dirty="0" smtClean="0"/>
              <a:t>Ablations…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82" y="5858772"/>
            <a:ext cx="1416818" cy="99922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07031" y="5218293"/>
            <a:ext cx="7528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Settings</a:t>
            </a:r>
            <a:r>
              <a:rPr lang="en-US" sz="1400" b="1" dirty="0"/>
              <a:t>. </a:t>
            </a:r>
            <a:r>
              <a:rPr lang="en-US" sz="1400" dirty="0"/>
              <a:t>All ablation experiments were conducted on the AID dataset Xia et al. (2017) using an NVIDIA GeForce RTX 2070 with Max-Q Design (8 GB VRAM), CUDA 12.1 and PyTorch 2.0.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4" y="1176095"/>
            <a:ext cx="8082056" cy="39249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4424" y="853616"/>
            <a:ext cx="829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We performed ablation studies to analyze the impact of different components, scaling, and efficiency of iiANET.</a:t>
            </a:r>
          </a:p>
        </p:txBody>
      </p:sp>
    </p:spTree>
    <p:extLst>
      <p:ext uri="{BB962C8B-B14F-4D97-AF65-F5344CB8AC3E}">
        <p14:creationId xmlns:p14="http://schemas.microsoft.com/office/powerpoint/2010/main" val="28706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04" y="7765"/>
            <a:ext cx="8229600" cy="672203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Contd</a:t>
            </a:r>
            <a:r>
              <a:rPr lang="en-US" sz="2000" dirty="0" smtClean="0"/>
              <a:t>…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82" y="5858772"/>
            <a:ext cx="1416818" cy="999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96561" y="861325"/>
            <a:ext cx="2722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E</a:t>
            </a:r>
            <a:r>
              <a:rPr lang="en-US" sz="1400" dirty="0" smtClean="0"/>
              <a:t>ffect </a:t>
            </a:r>
            <a:r>
              <a:rPr lang="en-US" sz="1400" dirty="0"/>
              <a:t>of adding register tokens to 2D-MHSA mechanism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4" y="1166827"/>
            <a:ext cx="5580182" cy="1636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8" y="5094389"/>
            <a:ext cx="7261396" cy="1040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4" y="3284497"/>
            <a:ext cx="8266468" cy="126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61" y="1326457"/>
            <a:ext cx="2556634" cy="16362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19727" y="3042824"/>
            <a:ext cx="262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Ablation studies on fusion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642" y="4789202"/>
            <a:ext cx="7154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effect </a:t>
            </a:r>
            <a:r>
              <a:rPr lang="en-US" dirty="0"/>
              <a:t>of changing the MHSA head size and iiABlock ratio on AID dataset.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6411" y="861325"/>
            <a:ext cx="5644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Effects of different iiABlock variants on the AID dataset.</a:t>
            </a:r>
          </a:p>
        </p:txBody>
      </p:sp>
    </p:spTree>
    <p:extLst>
      <p:ext uri="{BB962C8B-B14F-4D97-AF65-F5344CB8AC3E}">
        <p14:creationId xmlns:p14="http://schemas.microsoft.com/office/powerpoint/2010/main" val="20870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04" y="7765"/>
            <a:ext cx="8229600" cy="672203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Contd</a:t>
            </a:r>
            <a:r>
              <a:rPr lang="en-US" sz="2000" dirty="0" smtClean="0"/>
              <a:t>…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82" y="5858772"/>
            <a:ext cx="1416818" cy="999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24" y="1243685"/>
            <a:ext cx="6923120" cy="47828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34087" y="911014"/>
            <a:ext cx="404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Interpretability </a:t>
            </a:r>
            <a:r>
              <a:rPr lang="en-US" dirty="0"/>
              <a:t>e</a:t>
            </a:r>
            <a:r>
              <a:rPr lang="en-US" dirty="0" smtClean="0"/>
              <a:t>ffects of adding 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04" y="7765"/>
            <a:ext cx="8229600" cy="672203"/>
          </a:xfrm>
        </p:spPr>
        <p:txBody>
          <a:bodyPr>
            <a:noAutofit/>
          </a:bodyPr>
          <a:lstStyle/>
          <a:p>
            <a:r>
              <a:rPr lang="en-US" sz="2000" dirty="0" smtClean="0"/>
              <a:t>Conclusion and Limitation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82" y="5858772"/>
            <a:ext cx="1416818" cy="9992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2824" y="887864"/>
            <a:ext cx="79435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iiANET achieves competitive performance across diverse visual downstream tasks, including classification, detection, and segmentation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architecture effectively enhances long-range dependency modeling, improving global contextual understanding in complex images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iiANET maintains low computational complexity compared to ViT-based models, offering a favorable accuracy–efficiency trade-off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model is less effective for tasks dominated by strictly local visual patterns, where global context provides limited benefit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multi-branch design and channel-ratio configuration introduce scaling sensitivity, making optimal parameter selection task-dependent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Parallel branch execution may introduce latency, as certain components may need to wait for others to complete during inference.</a:t>
            </a:r>
          </a:p>
        </p:txBody>
      </p:sp>
    </p:spTree>
    <p:extLst>
      <p:ext uri="{BB962C8B-B14F-4D97-AF65-F5344CB8AC3E}">
        <p14:creationId xmlns:p14="http://schemas.microsoft.com/office/powerpoint/2010/main" val="24146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44" y="755168"/>
            <a:ext cx="8229600" cy="672203"/>
          </a:xfrm>
        </p:spPr>
        <p:txBody>
          <a:bodyPr>
            <a:noAutofit/>
          </a:bodyPr>
          <a:lstStyle/>
          <a:p>
            <a:r>
              <a:rPr lang="en-US" sz="2000" dirty="0" smtClean="0"/>
              <a:t>Future Work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82" y="5858772"/>
            <a:ext cx="1416818" cy="9992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4118" y="2136698"/>
            <a:ext cx="7943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Going beyond hybrid design, </a:t>
            </a:r>
          </a:p>
          <a:p>
            <a:pPr algn="ctr"/>
            <a:r>
              <a:rPr lang="en-US" sz="4000" dirty="0"/>
              <a:t>B</a:t>
            </a:r>
            <a:r>
              <a:rPr lang="en-US" sz="4000" dirty="0" smtClean="0"/>
              <a:t>eyond attention</a:t>
            </a:r>
          </a:p>
        </p:txBody>
      </p:sp>
    </p:spTree>
    <p:extLst>
      <p:ext uri="{BB962C8B-B14F-4D97-AF65-F5344CB8AC3E}">
        <p14:creationId xmlns:p14="http://schemas.microsoft.com/office/powerpoint/2010/main" val="17825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F3C779-9478-4CB6-BB42-E59FE08D8C38}"/>
              </a:ext>
            </a:extLst>
          </p:cNvPr>
          <p:cNvSpPr txBox="1"/>
          <p:nvPr/>
        </p:nvSpPr>
        <p:spPr>
          <a:xfrm>
            <a:off x="3364231" y="429715"/>
            <a:ext cx="31393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</a:t>
            </a:r>
            <a:r>
              <a:rPr lang="en-IN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en-IN" sz="4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IN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</a:p>
          <a:p>
            <a:pPr algn="ctr"/>
            <a:r>
              <a:rPr lang="en-IN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26" y="3902652"/>
            <a:ext cx="3558791" cy="2509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4231" y="3275636"/>
            <a:ext cx="341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yunusa2k2@gmail.com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373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Agenda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82" y="5858772"/>
            <a:ext cx="1416818" cy="999228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3D6E4D9D-7063-B2A5-A185-CF4D2F718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994162"/>
              </p:ext>
            </p:extLst>
          </p:nvPr>
        </p:nvGraphicFramePr>
        <p:xfrm>
          <a:off x="2367503" y="1191259"/>
          <a:ext cx="4757057" cy="40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Arrow: Right 8">
            <a:extLst>
              <a:ext uri="{FF2B5EF4-FFF2-40B4-BE49-F238E27FC236}">
                <a16:creationId xmlns:a16="http://schemas.microsoft.com/office/drawing/2014/main" id="{CE9B4942-EBA8-DD91-723D-6D5C15CB5407}"/>
              </a:ext>
            </a:extLst>
          </p:cNvPr>
          <p:cNvSpPr/>
          <p:nvPr/>
        </p:nvSpPr>
        <p:spPr>
          <a:xfrm>
            <a:off x="4620845" y="1613989"/>
            <a:ext cx="250371" cy="10885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9">
            <a:extLst>
              <a:ext uri="{FF2B5EF4-FFF2-40B4-BE49-F238E27FC236}">
                <a16:creationId xmlns:a16="http://schemas.microsoft.com/office/drawing/2014/main" id="{676081D7-E912-1C97-7A98-CEE9BC3D12AF}"/>
              </a:ext>
            </a:extLst>
          </p:cNvPr>
          <p:cNvSpPr/>
          <p:nvPr/>
        </p:nvSpPr>
        <p:spPr>
          <a:xfrm>
            <a:off x="4609959" y="2608781"/>
            <a:ext cx="250371" cy="10885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E93249-D79F-DFFE-C2B1-0FB9B21C8543}"/>
              </a:ext>
            </a:extLst>
          </p:cNvPr>
          <p:cNvCxnSpPr/>
          <p:nvPr/>
        </p:nvCxnSpPr>
        <p:spPr>
          <a:xfrm flipH="1">
            <a:off x="2841171" y="2663209"/>
            <a:ext cx="3156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0378A-23E5-F059-B43C-CFFCE88BDF98}"/>
              </a:ext>
            </a:extLst>
          </p:cNvPr>
          <p:cNvCxnSpPr>
            <a:cxnSpLocks/>
          </p:cNvCxnSpPr>
          <p:nvPr/>
        </p:nvCxnSpPr>
        <p:spPr>
          <a:xfrm>
            <a:off x="2841171" y="2663209"/>
            <a:ext cx="0" cy="22056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Arrow: Right 16">
            <a:extLst>
              <a:ext uri="{FF2B5EF4-FFF2-40B4-BE49-F238E27FC236}">
                <a16:creationId xmlns:a16="http://schemas.microsoft.com/office/drawing/2014/main" id="{382A31DD-739F-C029-1738-CD3B1B8259BA}"/>
              </a:ext>
            </a:extLst>
          </p:cNvPr>
          <p:cNvSpPr/>
          <p:nvPr/>
        </p:nvSpPr>
        <p:spPr>
          <a:xfrm>
            <a:off x="2841171" y="4825278"/>
            <a:ext cx="315678" cy="6950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17">
            <a:extLst>
              <a:ext uri="{FF2B5EF4-FFF2-40B4-BE49-F238E27FC236}">
                <a16:creationId xmlns:a16="http://schemas.microsoft.com/office/drawing/2014/main" id="{2CE03B0F-FC2A-AA0D-52F5-48D14AE6FFDC}"/>
              </a:ext>
            </a:extLst>
          </p:cNvPr>
          <p:cNvSpPr/>
          <p:nvPr/>
        </p:nvSpPr>
        <p:spPr>
          <a:xfrm>
            <a:off x="4609959" y="3754283"/>
            <a:ext cx="250371" cy="10885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99E832-59D1-6FB0-7838-CDCEF9CEA0EA}"/>
              </a:ext>
            </a:extLst>
          </p:cNvPr>
          <p:cNvCxnSpPr/>
          <p:nvPr/>
        </p:nvCxnSpPr>
        <p:spPr>
          <a:xfrm flipH="1">
            <a:off x="6324600" y="2663209"/>
            <a:ext cx="3156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0AE84F-8816-5CC6-260D-A04ABB0CA0CB}"/>
              </a:ext>
            </a:extLst>
          </p:cNvPr>
          <p:cNvCxnSpPr>
            <a:cxnSpLocks/>
          </p:cNvCxnSpPr>
          <p:nvPr/>
        </p:nvCxnSpPr>
        <p:spPr>
          <a:xfrm>
            <a:off x="6640286" y="2689174"/>
            <a:ext cx="0" cy="2821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D55366-71AC-698C-4C2C-79962FA4CFDF}"/>
              </a:ext>
            </a:extLst>
          </p:cNvPr>
          <p:cNvCxnSpPr>
            <a:cxnSpLocks/>
          </p:cNvCxnSpPr>
          <p:nvPr/>
        </p:nvCxnSpPr>
        <p:spPr>
          <a:xfrm>
            <a:off x="2471057" y="5511074"/>
            <a:ext cx="416922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78908E-3FDA-2FBE-F710-3A58E4C79853}"/>
              </a:ext>
            </a:extLst>
          </p:cNvPr>
          <p:cNvCxnSpPr>
            <a:cxnSpLocks/>
          </p:cNvCxnSpPr>
          <p:nvPr/>
        </p:nvCxnSpPr>
        <p:spPr>
          <a:xfrm>
            <a:off x="2471057" y="3754283"/>
            <a:ext cx="0" cy="17567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Arrow: Right 27">
            <a:extLst>
              <a:ext uri="{FF2B5EF4-FFF2-40B4-BE49-F238E27FC236}">
                <a16:creationId xmlns:a16="http://schemas.microsoft.com/office/drawing/2014/main" id="{2D7EAD59-2167-4743-3B81-22EA12E1CF39}"/>
              </a:ext>
            </a:extLst>
          </p:cNvPr>
          <p:cNvSpPr/>
          <p:nvPr/>
        </p:nvSpPr>
        <p:spPr>
          <a:xfrm>
            <a:off x="2454588" y="3754282"/>
            <a:ext cx="702256" cy="5442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72" y="212590"/>
            <a:ext cx="8718423" cy="602895"/>
          </a:xfrm>
        </p:spPr>
        <p:txBody>
          <a:bodyPr>
            <a:noAutofit/>
          </a:bodyPr>
          <a:lstStyle/>
          <a:p>
            <a:r>
              <a:rPr lang="en-US" sz="1900" b="1" dirty="0" smtClean="0"/>
              <a:t>Context:</a:t>
            </a:r>
            <a:r>
              <a:rPr lang="en-US" sz="1900" dirty="0"/>
              <a:t> Long-range dependencies refer to relationships between distant parts of an image where pixels or regions far apart still influence each other’s interpretation.</a:t>
            </a:r>
          </a:p>
        </p:txBody>
      </p:sp>
      <p:pic>
        <p:nvPicPr>
          <p:cNvPr id="38" name="Picture 3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40" y="1151079"/>
            <a:ext cx="1517618" cy="1147038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920" y="1151079"/>
            <a:ext cx="1517618" cy="113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41" y="2266592"/>
            <a:ext cx="1517618" cy="1179084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64" y="2270945"/>
            <a:ext cx="1561731" cy="119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63" y="4522091"/>
            <a:ext cx="1535267" cy="121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85" y="4505700"/>
            <a:ext cx="1502074" cy="123345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Box 43"/>
          <p:cNvSpPr txBox="1"/>
          <p:nvPr/>
        </p:nvSpPr>
        <p:spPr>
          <a:xfrm rot="16200000">
            <a:off x="4965535" y="2683191"/>
            <a:ext cx="115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ResNet-50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5016148" y="4014807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ViT-B/16</a:t>
            </a:r>
            <a:endParaRPr lang="en-US" dirty="0"/>
          </a:p>
        </p:txBody>
      </p:sp>
      <p:pic>
        <p:nvPicPr>
          <p:cNvPr id="46" name="Picture 4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85" y="3374156"/>
            <a:ext cx="1502074" cy="1146093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658" y="3367260"/>
            <a:ext cx="1535266" cy="114663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extBox 47"/>
          <p:cNvSpPr txBox="1"/>
          <p:nvPr/>
        </p:nvSpPr>
        <p:spPr>
          <a:xfrm rot="16200000">
            <a:off x="5144847" y="5278747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iiANET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5200951" y="140040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nput</a:t>
            </a:r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53" y="1164032"/>
            <a:ext cx="2376127" cy="12734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4" y="1151079"/>
            <a:ext cx="2236218" cy="1273433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436815" y="1308310"/>
            <a:ext cx="782320" cy="99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855519" y="1164032"/>
            <a:ext cx="2082176" cy="12604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09466" y="2397077"/>
            <a:ext cx="1506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A: short range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180530" y="2397077"/>
            <a:ext cx="143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B: long-range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922765" y="811647"/>
            <a:ext cx="270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GRAD-CAM on AID Dataset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525280" y="1373242"/>
            <a:ext cx="628608" cy="8933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855193" y="1161615"/>
            <a:ext cx="2082502" cy="125346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82" y="5858772"/>
            <a:ext cx="1416818" cy="99922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6" y="3335092"/>
            <a:ext cx="1880870" cy="135463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32" y="5042886"/>
            <a:ext cx="1580031" cy="127343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04" y="3375690"/>
            <a:ext cx="1386204" cy="2787511"/>
          </a:xfrm>
          <a:prstGeom prst="rect">
            <a:avLst/>
          </a:prstGeom>
        </p:spPr>
      </p:pic>
      <p:sp>
        <p:nvSpPr>
          <p:cNvPr id="68" name="Content Placeholder 2"/>
          <p:cNvSpPr txBox="1">
            <a:spLocks/>
          </p:cNvSpPr>
          <p:nvPr/>
        </p:nvSpPr>
        <p:spPr>
          <a:xfrm>
            <a:off x="3081840" y="3202970"/>
            <a:ext cx="637637" cy="345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ViT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163813" y="6172004"/>
                <a:ext cx="8688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813" y="6172004"/>
                <a:ext cx="868891" cy="369332"/>
              </a:xfrm>
              <a:prstGeom prst="rect">
                <a:avLst/>
              </a:prstGeom>
              <a:blipFill>
                <a:blip r:embed="rId1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Content Placeholder 2"/>
          <p:cNvSpPr txBox="1">
            <a:spLocks/>
          </p:cNvSpPr>
          <p:nvPr/>
        </p:nvSpPr>
        <p:spPr>
          <a:xfrm>
            <a:off x="1930529" y="3754432"/>
            <a:ext cx="637637" cy="345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CNN</a:t>
            </a: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1840706" y="5310236"/>
            <a:ext cx="901894" cy="376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dilation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1153888" y="2834424"/>
            <a:ext cx="2684134" cy="3301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So what’s the dilemma?</a:t>
            </a:r>
          </a:p>
        </p:txBody>
      </p:sp>
    </p:spTree>
    <p:extLst>
      <p:ext uri="{BB962C8B-B14F-4D97-AF65-F5344CB8AC3E}">
        <p14:creationId xmlns:p14="http://schemas.microsoft.com/office/powerpoint/2010/main" val="158846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5116"/>
            <a:ext cx="8229600" cy="705413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What's been done previously in hybrid?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" y="776646"/>
            <a:ext cx="1955923" cy="1037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" y="3952239"/>
            <a:ext cx="1955923" cy="1189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" y="2161231"/>
            <a:ext cx="1955923" cy="1035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2327" y="786971"/>
            <a:ext cx="1221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Serial hybrid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25492" y="3613685"/>
            <a:ext cx="1368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</a:t>
            </a:r>
            <a:r>
              <a:rPr lang="en-US" sz="1600" dirty="0" smtClean="0"/>
              <a:t>arallel hybrid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87906" y="1908762"/>
            <a:ext cx="1742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Hierarchical hybrid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00" y="740742"/>
            <a:ext cx="6038698" cy="10234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48512" y="2355933"/>
            <a:ext cx="888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CoAtNet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54" y="3431539"/>
            <a:ext cx="5040393" cy="22363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54" y="1735242"/>
            <a:ext cx="4682584" cy="18877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82" y="5858772"/>
            <a:ext cx="1416818" cy="99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230" y="5858772"/>
            <a:ext cx="7634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Our </a:t>
            </a:r>
            <a:r>
              <a:rPr lang="en-US" sz="1400" b="1" dirty="0"/>
              <a:t>goal is to design an efficient hybrid CNN-based model that captures long-range dependencies  from the earliest network layers</a:t>
            </a:r>
            <a:r>
              <a:rPr lang="en-US" sz="1400" b="1" dirty="0" smtClean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2411" y="3049925"/>
            <a:ext cx="315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CvT-W24, 277M, 193.2G, 87.7%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59789" y="1702076"/>
            <a:ext cx="3241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Coatnet-3, 168M, 203.1G, 86.0%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3526" y="5444914"/>
            <a:ext cx="440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Conformer-B, 83.3M, 23.3G, 84.1%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82461" y="6105286"/>
            <a:ext cx="2854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iiANET: 50.9M </a:t>
            </a:r>
            <a:r>
              <a:rPr lang="en-US" dirty="0">
                <a:solidFill>
                  <a:srgbClr val="C00000"/>
                </a:solidFill>
              </a:rPr>
              <a:t>13.45G 84.9%</a:t>
            </a:r>
          </a:p>
        </p:txBody>
      </p:sp>
    </p:spTree>
    <p:extLst>
      <p:ext uri="{BB962C8B-B14F-4D97-AF65-F5344CB8AC3E}">
        <p14:creationId xmlns:p14="http://schemas.microsoft.com/office/powerpoint/2010/main" val="32269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iiANET… </a:t>
            </a:r>
            <a:r>
              <a:rPr lang="en-US" sz="2000" i="1" dirty="0" smtClean="0"/>
              <a:t>simplicity and efficiency</a:t>
            </a:r>
            <a:endParaRPr lang="en-US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15" y="1273848"/>
            <a:ext cx="7446176" cy="3660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82" y="5858772"/>
            <a:ext cx="1416818" cy="9992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3403" y="55356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Inspired by the Inception model’s parallel design for feature extraction.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2745" y="493467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iiANET Architectural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32" y="-18700"/>
            <a:ext cx="8229600" cy="888321"/>
          </a:xfrm>
        </p:spPr>
        <p:txBody>
          <a:bodyPr>
            <a:noAutofit/>
          </a:bodyPr>
          <a:lstStyle/>
          <a:p>
            <a:r>
              <a:rPr lang="en-US" sz="2000" dirty="0" smtClean="0"/>
              <a:t>How it works 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57835" y="2232386"/>
                <a:ext cx="2321286" cy="99841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</m:e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eqAr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</m:e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35" y="2232386"/>
                <a:ext cx="2321286" cy="998415"/>
              </a:xfrm>
              <a:prstGeom prst="rect">
                <a:avLst/>
              </a:prstGeom>
              <a:blipFill>
                <a:blip r:embed="rId3"/>
                <a:stretch>
                  <a:fillRect l="-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18744" y="2938759"/>
                <a:ext cx="2899320" cy="27699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744" y="2938759"/>
                <a:ext cx="2899320" cy="276999"/>
              </a:xfrm>
              <a:prstGeom prst="rect">
                <a:avLst/>
              </a:prstGeom>
              <a:blipFill>
                <a:blip r:embed="rId4"/>
                <a:stretch>
                  <a:fillRect l="-1471" t="-2174" r="-2521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18744" y="1914672"/>
                <a:ext cx="2899319" cy="67217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744" y="1914672"/>
                <a:ext cx="2899319" cy="6721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6788" y="3776154"/>
                <a:ext cx="3766672" cy="101245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88" y="3776154"/>
                <a:ext cx="3766672" cy="1012457"/>
              </a:xfrm>
              <a:prstGeom prst="rect">
                <a:avLst/>
              </a:prstGeom>
              <a:blipFill>
                <a:blip r:embed="rId6"/>
                <a:stretch>
                  <a:fillRect l="-1618" r="-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6788" y="5149130"/>
                <a:ext cx="3766672" cy="102252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88" y="5149130"/>
                <a:ext cx="3766672" cy="1022524"/>
              </a:xfrm>
              <a:prstGeom prst="rect">
                <a:avLst/>
              </a:prstGeom>
              <a:blipFill>
                <a:blip r:embed="rId7"/>
                <a:stretch>
                  <a:fillRect l="-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62546" y="3776154"/>
                <a:ext cx="3110275" cy="31265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shuffle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Concat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546" y="3776154"/>
                <a:ext cx="3110275" cy="312650"/>
              </a:xfrm>
              <a:prstGeom prst="rect">
                <a:avLst/>
              </a:prstGeom>
              <a:blipFill>
                <a:blip r:embed="rId8"/>
                <a:stretch>
                  <a:fillRect l="-1174" t="-1153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62547" y="4478623"/>
                <a:ext cx="3731278" cy="28443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𝐶𝑜𝑛𝑣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𝐺𝐴𝑃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i="1" dirty="0" smtClean="0"/>
                  <a:t>))),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i="1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547" y="4478623"/>
                <a:ext cx="3731278" cy="284437"/>
              </a:xfrm>
              <a:prstGeom prst="rect">
                <a:avLst/>
              </a:prstGeom>
              <a:blipFill>
                <a:blip r:embed="rId9"/>
                <a:stretch>
                  <a:fillRect l="-1631" t="-23913" r="-326" b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48208" y="5094414"/>
                <a:ext cx="4159373" cy="107298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7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MHSA</m:t>
                          </m:r>
                        </m:sub>
                      </m:sSub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𝑀𝐶</m:t>
                          </m:r>
                        </m:e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7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17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700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7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MHSA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𝑅𝑒𝑔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7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7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17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17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sz="17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7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r>
                        <a:rPr lang="en-US" sz="17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7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𝑒𝑥𝑝𝑎𝑛𝑠𝑖𝑜𝑛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𝑊𝐻</m:t>
                      </m:r>
                    </m:oMath>
                  </m:oMathPara>
                </a14:m>
                <a:endParaRPr lang="en-US" sz="1700" b="0" dirty="0" smtClean="0">
                  <a:ea typeface="Cambria Math" panose="02040503050406030204" pitchFamily="18" charset="0"/>
                </a:endParaRPr>
              </a:p>
              <a:p>
                <a:endParaRPr lang="en-US" sz="17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8" y="5094414"/>
                <a:ext cx="4159373" cy="1072986"/>
              </a:xfrm>
              <a:prstGeom prst="rect">
                <a:avLst/>
              </a:prstGeom>
              <a:blipFill>
                <a:blip r:embed="rId10"/>
                <a:stretch>
                  <a:fillRect l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73032" y="241260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6" idx="1"/>
          </p:cNvCxnSpPr>
          <p:nvPr/>
        </p:nvCxnSpPr>
        <p:spPr>
          <a:xfrm>
            <a:off x="2946285" y="2876920"/>
            <a:ext cx="1372459" cy="200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1"/>
          </p:cNvCxnSpPr>
          <p:nvPr/>
        </p:nvCxnSpPr>
        <p:spPr>
          <a:xfrm flipV="1">
            <a:off x="3011982" y="2250758"/>
            <a:ext cx="1306762" cy="346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635620" y="3221170"/>
            <a:ext cx="258417" cy="498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489345" y="4814554"/>
            <a:ext cx="496" cy="238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7571" y="2518123"/>
            <a:ext cx="135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Atrous block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65532" y="3182101"/>
            <a:ext cx="2024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Inverted bottleneck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322440" y="342186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lobal mhsa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780674" y="6105474"/>
            <a:ext cx="17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mhsa + registers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236007" y="402995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fusion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80044" y="4707497"/>
            <a:ext cx="81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ecanet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04" y="644154"/>
            <a:ext cx="5843256" cy="1148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82" y="5858772"/>
            <a:ext cx="1416818" cy="99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Experimental datasets and settings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82" y="5858772"/>
            <a:ext cx="1416818" cy="9992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71263" y="3823508"/>
            <a:ext cx="5662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Experimental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Core </a:t>
            </a:r>
            <a:r>
              <a:rPr lang="en-US" dirty="0"/>
              <a:t>i7 8700k, 2 NVIDIA Titan XP GPUs, 32GB RAM.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Training:  </a:t>
            </a:r>
            <a:r>
              <a:rPr lang="en-US" dirty="0" smtClean="0"/>
              <a:t>90/150 </a:t>
            </a:r>
            <a:r>
              <a:rPr lang="en-US" dirty="0"/>
              <a:t>epochs, batch size = 16. 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AdamW </a:t>
            </a:r>
            <a:r>
              <a:rPr lang="en-US" dirty="0"/>
              <a:t>optimizer, learning rate = 0.0001, decay = 0.05. 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fair </a:t>
            </a:r>
            <a:r>
              <a:rPr lang="en-US" dirty="0"/>
              <a:t>Comparison: Re-trained comparison models on AID, Oxford-III, and RLD datasets.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1263" y="1417638"/>
            <a:ext cx="60014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Dataset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AID</a:t>
            </a:r>
            <a:r>
              <a:rPr lang="en-US" dirty="0"/>
              <a:t>: 10,000 images, 30 scene classes. 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Oxford-III</a:t>
            </a:r>
            <a:r>
              <a:rPr lang="en-US" dirty="0"/>
              <a:t>: 4,978 images, 37 cat and dog breeds.  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COCO-2017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IMAGENET1K </a:t>
            </a:r>
            <a:r>
              <a:rPr lang="en-US" dirty="0"/>
              <a:t>for generalization and robustness. 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ADE20K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04" y="7765"/>
            <a:ext cx="8229600" cy="672203"/>
          </a:xfrm>
        </p:spPr>
        <p:txBody>
          <a:bodyPr>
            <a:noAutofit/>
          </a:bodyPr>
          <a:lstStyle/>
          <a:p>
            <a:r>
              <a:rPr lang="en-US" sz="2000" dirty="0" smtClean="0"/>
              <a:t>Classification tasks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82" y="5858772"/>
            <a:ext cx="1416818" cy="999228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>
            <p:extLst/>
          </p:nvPr>
        </p:nvGraphicFramePr>
        <p:xfrm>
          <a:off x="387300" y="679968"/>
          <a:ext cx="8176807" cy="1963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387300" y="3269370"/>
          <a:ext cx="3753896" cy="232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/>
          </p:nvPr>
        </p:nvGraphicFramePr>
        <p:xfrm>
          <a:off x="4681695" y="3269369"/>
          <a:ext cx="3753896" cy="232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06897" y="2669681"/>
            <a:ext cx="79286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iiANET-L achieves CoAtNet-level accuracy with ≈60% fewer FLOPs and ≈3× fewer parameters.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030" y="5612106"/>
            <a:ext cx="39924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/>
              <a:t>iiANET-L </a:t>
            </a:r>
            <a:r>
              <a:rPr lang="en-US" sz="1300" dirty="0" smtClean="0"/>
              <a:t>achieves better Top-1 </a:t>
            </a:r>
            <a:r>
              <a:rPr lang="en-US" sz="1300" dirty="0"/>
              <a:t>accuracy while remaining compute-efficient relative to CoAtNet and ViT.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80409" y="5581329"/>
            <a:ext cx="3863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iiANET-L shows </a:t>
            </a:r>
            <a:r>
              <a:rPr lang="en-US" sz="1400" dirty="0" smtClean="0"/>
              <a:t>good </a:t>
            </a:r>
            <a:r>
              <a:rPr lang="en-US" sz="1400" dirty="0"/>
              <a:t>generalization, </a:t>
            </a:r>
            <a:r>
              <a:rPr lang="en-US" sz="1400" dirty="0" smtClean="0"/>
              <a:t>outperforming ResNet-101.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586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04" y="7765"/>
            <a:ext cx="8229600" cy="672203"/>
          </a:xfrm>
        </p:spPr>
        <p:txBody>
          <a:bodyPr>
            <a:noAutofit/>
          </a:bodyPr>
          <a:lstStyle/>
          <a:p>
            <a:r>
              <a:rPr lang="en-US" sz="2000" dirty="0" smtClean="0"/>
              <a:t>Detection and Segmentation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82" y="5858772"/>
            <a:ext cx="1416818" cy="999228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46954110"/>
              </p:ext>
            </p:extLst>
          </p:nvPr>
        </p:nvGraphicFramePr>
        <p:xfrm>
          <a:off x="387300" y="679968"/>
          <a:ext cx="8176807" cy="1963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85829040"/>
              </p:ext>
            </p:extLst>
          </p:nvPr>
        </p:nvGraphicFramePr>
        <p:xfrm>
          <a:off x="360904" y="3120673"/>
          <a:ext cx="3822213" cy="259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72719" y="1159334"/>
            <a:ext cx="1073426" cy="28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 smtClean="0"/>
              <a:t>Faster R-CNN</a:t>
            </a:r>
            <a:endParaRPr lang="en-US" sz="1300" dirty="0"/>
          </a:p>
        </p:txBody>
      </p:sp>
      <p:sp>
        <p:nvSpPr>
          <p:cNvPr id="13" name="Rectangle 12"/>
          <p:cNvSpPr/>
          <p:nvPr/>
        </p:nvSpPr>
        <p:spPr>
          <a:xfrm>
            <a:off x="1966846" y="1159334"/>
            <a:ext cx="7377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 err="1" smtClean="0"/>
              <a:t>DyHead</a:t>
            </a:r>
            <a:endParaRPr lang="en-US" sz="1300" dirty="0"/>
          </a:p>
        </p:txBody>
      </p:sp>
      <p:sp>
        <p:nvSpPr>
          <p:cNvPr id="14" name="Rectangle 13"/>
          <p:cNvSpPr/>
          <p:nvPr/>
        </p:nvSpPr>
        <p:spPr>
          <a:xfrm>
            <a:off x="7464730" y="1159334"/>
            <a:ext cx="77867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 smtClean="0"/>
              <a:t>YOLOv</a:t>
            </a:r>
            <a:r>
              <a:rPr lang="en-US" sz="1300" dirty="0"/>
              <a:t>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09469" y="1159334"/>
            <a:ext cx="77867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 smtClean="0"/>
              <a:t>YOLOv</a:t>
            </a:r>
            <a:r>
              <a:rPr lang="en-US" sz="1300" dirty="0"/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82565" y="2351421"/>
            <a:ext cx="77867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 smtClean="0"/>
              <a:t>DINO</a:t>
            </a:r>
            <a:endParaRPr lang="en-US" sz="1300" dirty="0"/>
          </a:p>
        </p:txBody>
      </p:sp>
      <p:sp>
        <p:nvSpPr>
          <p:cNvPr id="17" name="Rectangle 16"/>
          <p:cNvSpPr/>
          <p:nvPr/>
        </p:nvSpPr>
        <p:spPr>
          <a:xfrm>
            <a:off x="4141196" y="2358789"/>
            <a:ext cx="77867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 smtClean="0"/>
              <a:t>HTC++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5313901" y="2369724"/>
            <a:ext cx="77867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 err="1" smtClean="0"/>
              <a:t>ViTDeT</a:t>
            </a:r>
            <a:endParaRPr lang="en-US" sz="1300" dirty="0"/>
          </a:p>
        </p:txBody>
      </p:sp>
      <p:sp>
        <p:nvSpPr>
          <p:cNvPr id="19" name="Rectangle 18"/>
          <p:cNvSpPr/>
          <p:nvPr/>
        </p:nvSpPr>
        <p:spPr>
          <a:xfrm>
            <a:off x="1843105" y="2683937"/>
            <a:ext cx="5503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iiANET-L + YOLOv8 achieves the </a:t>
            </a:r>
            <a:r>
              <a:rPr lang="en-US" sz="1400" dirty="0" smtClean="0"/>
              <a:t>higher AP </a:t>
            </a:r>
            <a:r>
              <a:rPr lang="en-US" sz="1400" dirty="0" err="1" smtClean="0"/>
              <a:t>bbox</a:t>
            </a:r>
            <a:r>
              <a:rPr lang="en-US" sz="1400" dirty="0" smtClean="0"/>
              <a:t> </a:t>
            </a:r>
            <a:r>
              <a:rPr lang="en-US" sz="1400" dirty="0"/>
              <a:t>on COCO test2017 (</a:t>
            </a:r>
            <a:r>
              <a:rPr lang="en-US" sz="1400" dirty="0" smtClean="0"/>
              <a:t>64.4)</a:t>
            </a:r>
            <a:endParaRPr lang="en-US" sz="1300" dirty="0"/>
          </a:p>
        </p:txBody>
      </p:sp>
      <p:sp>
        <p:nvSpPr>
          <p:cNvPr id="20" name="Rectangle 19"/>
          <p:cNvSpPr/>
          <p:nvPr/>
        </p:nvSpPr>
        <p:spPr>
          <a:xfrm>
            <a:off x="635032" y="5712251"/>
            <a:ext cx="3753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iiANET-L achieves </a:t>
            </a:r>
            <a:r>
              <a:rPr lang="en-US" sz="1400" dirty="0" smtClean="0"/>
              <a:t>competitive performance.</a:t>
            </a:r>
            <a:endParaRPr lang="en-US" sz="1400" dirty="0"/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822542626"/>
              </p:ext>
            </p:extLst>
          </p:nvPr>
        </p:nvGraphicFramePr>
        <p:xfrm>
          <a:off x="4333461" y="3107195"/>
          <a:ext cx="4168135" cy="259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Rectangle 21"/>
          <p:cNvSpPr/>
          <p:nvPr/>
        </p:nvSpPr>
        <p:spPr>
          <a:xfrm>
            <a:off x="4594739" y="5712251"/>
            <a:ext cx="3753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iiANET-L achieves </a:t>
            </a:r>
            <a:r>
              <a:rPr lang="en-US" sz="1400" dirty="0" smtClean="0"/>
              <a:t>competitive performance.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51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21331</TotalTime>
  <Words>675</Words>
  <Application>Microsoft Office PowerPoint</Application>
  <PresentationFormat>On-screen Show (4:3)</PresentationFormat>
  <Paragraphs>151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宋体</vt:lpstr>
      <vt:lpstr>Arial</vt:lpstr>
      <vt:lpstr>Calibri</vt:lpstr>
      <vt:lpstr>Cambria Math</vt:lpstr>
      <vt:lpstr>Office Theme</vt:lpstr>
      <vt:lpstr>iiANET: Inception Inspired Attention Hybrid Network for efficient Long-range dependencies</vt:lpstr>
      <vt:lpstr>Agenda</vt:lpstr>
      <vt:lpstr>Context: Long-range dependencies refer to relationships between distant parts of an image where pixels or regions far apart still influence each other’s interpretation.</vt:lpstr>
      <vt:lpstr>What's been done previously in hybrid?</vt:lpstr>
      <vt:lpstr>iiANET… simplicity and efficiency</vt:lpstr>
      <vt:lpstr>How it works …</vt:lpstr>
      <vt:lpstr>Experimental datasets and settings</vt:lpstr>
      <vt:lpstr>Classification tasks</vt:lpstr>
      <vt:lpstr>Detection and Segmentation</vt:lpstr>
      <vt:lpstr>Visualizing long-range spatial transport</vt:lpstr>
      <vt:lpstr>GRAD-Cam</vt:lpstr>
      <vt:lpstr>Qualitative…</vt:lpstr>
      <vt:lpstr>Ablations…</vt:lpstr>
      <vt:lpstr>Contd…</vt:lpstr>
      <vt:lpstr>Contd…</vt:lpstr>
      <vt:lpstr>Conclusion and Limitation</vt:lpstr>
      <vt:lpstr>Future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Pritish</dc:creator>
  <cp:lastModifiedBy>Yunusa</cp:lastModifiedBy>
  <cp:revision>731</cp:revision>
  <dcterms:created xsi:type="dcterms:W3CDTF">2018-12-09T09:50:00Z</dcterms:created>
  <dcterms:modified xsi:type="dcterms:W3CDTF">2025-12-19T18:36:48Z</dcterms:modified>
</cp:coreProperties>
</file>