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6" r:id="rId4"/>
    <p:sldId id="267" r:id="rId5"/>
    <p:sldId id="268" r:id="rId6"/>
    <p:sldId id="270" r:id="rId7"/>
    <p:sldId id="263" r:id="rId8"/>
    <p:sldId id="258" r:id="rId9"/>
    <p:sldId id="261" r:id="rId10"/>
    <p:sldId id="260" r:id="rId11"/>
    <p:sldId id="262" r:id="rId12"/>
    <p:sldId id="264" r:id="rId13"/>
    <p:sldId id="265" r:id="rId14"/>
    <p:sldId id="259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831" autoAdjust="0"/>
  </p:normalViewPr>
  <p:slideViewPr>
    <p:cSldViewPr snapToGrid="0">
      <p:cViewPr varScale="1">
        <p:scale>
          <a:sx n="72" d="100"/>
          <a:sy n="72" d="100"/>
        </p:scale>
        <p:origin x="107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2269C-CB1E-408C-A4D6-4DB21AD9964C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30A70-B5C2-40EB-9A3F-EB6CDC94A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92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30A70-B5C2-40EB-9A3F-EB6CDC94AE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07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Auto-regressive</a:t>
            </a:r>
            <a:r>
              <a:rPr lang="en-US" baseline="0" dirty="0" smtClean="0"/>
              <a:t> tasks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30A70-B5C2-40EB-9A3F-EB6CDC94AE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94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8B3B-5514-4A80-9D6B-781FF215E326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191B6-2E5E-4773-91C7-8F5A8E700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802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8B3B-5514-4A80-9D6B-781FF215E326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191B6-2E5E-4773-91C7-8F5A8E700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527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8B3B-5514-4A80-9D6B-781FF215E326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191B6-2E5E-4773-91C7-8F5A8E700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70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8B3B-5514-4A80-9D6B-781FF215E326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191B6-2E5E-4773-91C7-8F5A8E700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31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8B3B-5514-4A80-9D6B-781FF215E326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191B6-2E5E-4773-91C7-8F5A8E700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398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8B3B-5514-4A80-9D6B-781FF215E326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191B6-2E5E-4773-91C7-8F5A8E700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44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8B3B-5514-4A80-9D6B-781FF215E326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191B6-2E5E-4773-91C7-8F5A8E700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91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8B3B-5514-4A80-9D6B-781FF215E326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191B6-2E5E-4773-91C7-8F5A8E700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97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8B3B-5514-4A80-9D6B-781FF215E326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191B6-2E5E-4773-91C7-8F5A8E700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63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8B3B-5514-4A80-9D6B-781FF215E326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191B6-2E5E-4773-91C7-8F5A8E700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13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8B3B-5514-4A80-9D6B-781FF215E326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191B6-2E5E-4773-91C7-8F5A8E700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840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E8B3B-5514-4A80-9D6B-781FF215E326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191B6-2E5E-4773-91C7-8F5A8E700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9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30391"/>
            <a:ext cx="9144000" cy="1805571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Tiny-vGamba: Distilling Large Vision-(Language) Knowledge from CLIP into a Lightweight vGamba Network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07610"/>
            <a:ext cx="9144000" cy="77212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Yunusa H.             Adamu L.            Ismail A.         </a:t>
            </a:r>
          </a:p>
          <a:p>
            <a:r>
              <a:rPr lang="en-US" sz="2000" dirty="0" smtClean="0"/>
              <a:t>Abdulganiyu A. Y.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260" y="243320"/>
            <a:ext cx="3107480" cy="8551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532" y="5123310"/>
            <a:ext cx="1605083" cy="14536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76365" y="1157824"/>
            <a:ext cx="7839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2nd Workshop on Efficient Computing under Limited Resources: Visual Computing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0" y="5757814"/>
            <a:ext cx="1198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NewraLab</a:t>
            </a:r>
          </a:p>
        </p:txBody>
      </p:sp>
      <p:sp>
        <p:nvSpPr>
          <p:cNvPr id="9" name="Rectangle 8"/>
          <p:cNvSpPr/>
          <p:nvPr/>
        </p:nvSpPr>
        <p:spPr>
          <a:xfrm>
            <a:off x="6116454" y="5988646"/>
            <a:ext cx="11576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Suzhou, China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5167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Segmentation on ADE20K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622" y="1524684"/>
            <a:ext cx="6822756" cy="3382711"/>
          </a:xfrm>
        </p:spPr>
      </p:pic>
      <p:sp>
        <p:nvSpPr>
          <p:cNvPr id="3" name="Rectangle 2"/>
          <p:cNvSpPr/>
          <p:nvPr/>
        </p:nvSpPr>
        <p:spPr>
          <a:xfrm>
            <a:off x="1543290" y="5143624"/>
            <a:ext cx="101702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SOTA Comparison: EfficientVMamba-S </a:t>
            </a:r>
            <a:r>
              <a:rPr lang="en-US" dirty="0" smtClean="0"/>
              <a:t>(</a:t>
            </a:r>
            <a:r>
              <a:rPr lang="en-US" dirty="0"/>
              <a:t>mIoU SS </a:t>
            </a:r>
            <a:r>
              <a:rPr lang="en-US" dirty="0" smtClean="0"/>
              <a:t>(41.5)) </a:t>
            </a:r>
            <a:r>
              <a:rPr lang="en-US" dirty="0"/>
              <a:t>mIoU </a:t>
            </a:r>
            <a:r>
              <a:rPr lang="en-US" dirty="0" smtClean="0"/>
              <a:t>MS (42.1)  </a:t>
            </a:r>
            <a:r>
              <a:rPr lang="en-US" dirty="0"/>
              <a:t>#Params: 197M:  </a:t>
            </a:r>
            <a:r>
              <a:rPr lang="en-US" dirty="0" err="1"/>
              <a:t>Gflops</a:t>
            </a:r>
            <a:r>
              <a:rPr lang="en-US" dirty="0"/>
              <a:t>: 31G </a:t>
            </a:r>
          </a:p>
          <a:p>
            <a:r>
              <a:rPr lang="en-US" dirty="0"/>
              <a:t>w/o distillation: Tiny-vGamba </a:t>
            </a:r>
            <a:r>
              <a:rPr lang="en-US" dirty="0" smtClean="0"/>
              <a:t>(mIoU SS (39.1 </a:t>
            </a:r>
            <a:r>
              <a:rPr lang="en-US" dirty="0" smtClean="0">
                <a:solidFill>
                  <a:srgbClr val="C00000"/>
                </a:solidFill>
              </a:rPr>
              <a:t>(-2.4))</a:t>
            </a:r>
            <a:r>
              <a:rPr lang="en-US" dirty="0" smtClean="0"/>
              <a:t> </a:t>
            </a:r>
            <a:r>
              <a:rPr lang="en-US" dirty="0"/>
              <a:t>(mIoU </a:t>
            </a:r>
            <a:r>
              <a:rPr lang="en-US" dirty="0" smtClean="0"/>
              <a:t>MS </a:t>
            </a:r>
            <a:r>
              <a:rPr lang="en-US" dirty="0"/>
              <a:t>(</a:t>
            </a:r>
            <a:r>
              <a:rPr lang="en-US" dirty="0" smtClean="0"/>
              <a:t>39.8</a:t>
            </a:r>
            <a:r>
              <a:rPr lang="en-US" dirty="0" smtClean="0">
                <a:solidFill>
                  <a:srgbClr val="C00000"/>
                </a:solidFill>
              </a:rPr>
              <a:t>(-2.3)</a:t>
            </a:r>
            <a:r>
              <a:rPr lang="en-US" dirty="0" smtClean="0"/>
              <a:t> </a:t>
            </a:r>
            <a:r>
              <a:rPr lang="en-US" dirty="0"/>
              <a:t>#Params: </a:t>
            </a:r>
            <a:r>
              <a:rPr lang="en-US" dirty="0" smtClean="0"/>
              <a:t>603M</a:t>
            </a:r>
            <a:r>
              <a:rPr lang="en-US" dirty="0"/>
              <a:t>: </a:t>
            </a:r>
            <a:r>
              <a:rPr lang="en-US" dirty="0" err="1"/>
              <a:t>Gflops</a:t>
            </a:r>
            <a:r>
              <a:rPr lang="en-US" dirty="0"/>
              <a:t>: </a:t>
            </a:r>
            <a:r>
              <a:rPr lang="en-US" dirty="0" smtClean="0"/>
              <a:t>28 </a:t>
            </a:r>
            <a:endParaRPr lang="en-US" dirty="0"/>
          </a:p>
          <a:p>
            <a:r>
              <a:rPr lang="en-US" dirty="0"/>
              <a:t>w/o distillation: Tiny-vGamba (mIoU SS </a:t>
            </a:r>
            <a:r>
              <a:rPr lang="en-US" dirty="0" smtClean="0"/>
              <a:t>(41.9</a:t>
            </a:r>
            <a:r>
              <a:rPr lang="en-US" dirty="0" smtClean="0">
                <a:solidFill>
                  <a:srgbClr val="C00000"/>
                </a:solidFill>
              </a:rPr>
              <a:t>(+0.4))</a:t>
            </a:r>
            <a:r>
              <a:rPr lang="en-US" dirty="0" smtClean="0"/>
              <a:t> </a:t>
            </a:r>
            <a:r>
              <a:rPr lang="en-US" dirty="0"/>
              <a:t>(mIoU MS </a:t>
            </a:r>
            <a:r>
              <a:rPr lang="en-US" dirty="0" smtClean="0"/>
              <a:t>(42.3</a:t>
            </a:r>
            <a:r>
              <a:rPr lang="en-US" dirty="0" smtClean="0">
                <a:solidFill>
                  <a:srgbClr val="C00000"/>
                </a:solidFill>
              </a:rPr>
              <a:t> (+0.2))</a:t>
            </a:r>
            <a:r>
              <a:rPr lang="en-US" dirty="0" smtClean="0"/>
              <a:t> </a:t>
            </a:r>
            <a:r>
              <a:rPr lang="en-US" dirty="0"/>
              <a:t>#Params: 603M: </a:t>
            </a:r>
            <a:r>
              <a:rPr lang="en-US" dirty="0" err="1"/>
              <a:t>Gflops</a:t>
            </a:r>
            <a:r>
              <a:rPr lang="en-US" dirty="0"/>
              <a:t>: 28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345" y="6064533"/>
            <a:ext cx="876108" cy="7934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91399" y="6394345"/>
            <a:ext cx="1129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NewraLab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02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Lightweight Attention and feature alignment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726" y="1825625"/>
            <a:ext cx="7154547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345" y="6064533"/>
            <a:ext cx="876108" cy="7934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91399" y="6394345"/>
            <a:ext cx="1129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NewraLab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24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 </a:t>
            </a:r>
            <a:r>
              <a:rPr lang="en-US" dirty="0" err="1" smtClean="0"/>
              <a:t>evalution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68768"/>
            <a:ext cx="7017689" cy="4351338"/>
          </a:xfrm>
        </p:spPr>
      </p:pic>
      <p:sp>
        <p:nvSpPr>
          <p:cNvPr id="3" name="Rectangle 2"/>
          <p:cNvSpPr/>
          <p:nvPr/>
        </p:nvSpPr>
        <p:spPr>
          <a:xfrm>
            <a:off x="7855888" y="2145715"/>
            <a:ext cx="403131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ResNet-18: </a:t>
            </a:r>
            <a:r>
              <a:rPr lang="en-US" dirty="0"/>
              <a:t>69.8%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S1</a:t>
            </a:r>
            <a:r>
              <a:rPr lang="en-US" dirty="0"/>
              <a:t>: Replace the last block </a:t>
            </a:r>
            <a:r>
              <a:rPr lang="en-US" dirty="0" smtClean="0"/>
              <a:t>only: 72.4%</a:t>
            </a:r>
          </a:p>
          <a:p>
            <a:endParaRPr lang="en-US" dirty="0" smtClean="0"/>
          </a:p>
          <a:p>
            <a:r>
              <a:rPr lang="en-US" dirty="0" smtClean="0"/>
              <a:t>S2</a:t>
            </a:r>
            <a:r>
              <a:rPr lang="en-US" dirty="0"/>
              <a:t>: Replace the last two </a:t>
            </a:r>
            <a:r>
              <a:rPr lang="en-US" dirty="0" smtClean="0"/>
              <a:t>blocks: </a:t>
            </a:r>
            <a:r>
              <a:rPr lang="en-US" dirty="0" smtClean="0">
                <a:solidFill>
                  <a:srgbClr val="C00000"/>
                </a:solidFill>
              </a:rPr>
              <a:t>73.8%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S3</a:t>
            </a:r>
            <a:r>
              <a:rPr lang="en-US" dirty="0"/>
              <a:t>: Replace the last three </a:t>
            </a:r>
            <a:r>
              <a:rPr lang="en-US" dirty="0" smtClean="0"/>
              <a:t>blocks: 73.4%</a:t>
            </a:r>
          </a:p>
          <a:p>
            <a:endParaRPr lang="en-US" dirty="0" smtClean="0"/>
          </a:p>
          <a:p>
            <a:r>
              <a:rPr lang="en-US" dirty="0" smtClean="0"/>
              <a:t>S4</a:t>
            </a:r>
            <a:r>
              <a:rPr lang="en-US" dirty="0"/>
              <a:t>: Replace all </a:t>
            </a:r>
            <a:r>
              <a:rPr lang="en-US" dirty="0" smtClean="0"/>
              <a:t>blocks: 72.1%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345" y="6064533"/>
            <a:ext cx="876108" cy="7934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991399" y="6394345"/>
            <a:ext cx="1129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NewraLab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31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Confusion matrix IMAGENET-1K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377" y="1431608"/>
            <a:ext cx="8182076" cy="40858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345" y="6064533"/>
            <a:ext cx="876108" cy="7934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91399" y="6394345"/>
            <a:ext cx="1129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NewraLab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65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Qualitative 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340" y="1426528"/>
            <a:ext cx="5514419" cy="4140372"/>
          </a:xfrm>
        </p:spPr>
      </p:pic>
      <p:sp>
        <p:nvSpPr>
          <p:cNvPr id="5" name="Rectangle 4"/>
          <p:cNvSpPr/>
          <p:nvPr/>
        </p:nvSpPr>
        <p:spPr>
          <a:xfrm>
            <a:off x="3020509" y="5713214"/>
            <a:ext cx="594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Hi-</a:t>
            </a:r>
            <a:r>
              <a:rPr lang="en-US" dirty="0" err="1" smtClean="0">
                <a:latin typeface="+mj-lt"/>
              </a:rPr>
              <a:t>ResCAM</a:t>
            </a:r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to visualize </a:t>
            </a:r>
            <a:r>
              <a:rPr lang="en-US" dirty="0" smtClean="0">
                <a:latin typeface="+mj-lt"/>
              </a:rPr>
              <a:t>heat maps on Aerial Image Dataset.</a:t>
            </a:r>
            <a:endParaRPr lang="en-US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345" y="6064533"/>
            <a:ext cx="876108" cy="7934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991399" y="6394345"/>
            <a:ext cx="1129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NewraLab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60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en-US" sz="1400" dirty="0"/>
              <a:t>He, </a:t>
            </a:r>
            <a:r>
              <a:rPr lang="en-US" sz="1400" dirty="0" err="1"/>
              <a:t>Kaiming</a:t>
            </a:r>
            <a:r>
              <a:rPr lang="en-US" sz="1400" dirty="0"/>
              <a:t>, </a:t>
            </a:r>
            <a:r>
              <a:rPr lang="en-US" sz="1400" dirty="0" err="1"/>
              <a:t>Xiangyu</a:t>
            </a:r>
            <a:r>
              <a:rPr lang="en-US" sz="1400" dirty="0"/>
              <a:t> Zhang, </a:t>
            </a:r>
            <a:r>
              <a:rPr lang="en-US" sz="1400" dirty="0" err="1"/>
              <a:t>Shaoqing</a:t>
            </a:r>
            <a:r>
              <a:rPr lang="en-US" sz="1400" dirty="0"/>
              <a:t> Ren, and Jian Sun. "Deep residual learning for image recognition." In Proceedings of the IEEE conference on computer vision and pattern recognition, pp. 770-778. 2016</a:t>
            </a:r>
            <a:r>
              <a:rPr lang="en-US" sz="1400" dirty="0" smtClean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1400" dirty="0"/>
              <a:t>Dosovitskiy, Alexey. "An image is worth 16x16 words: Transformers for image recognition at scale." </a:t>
            </a:r>
            <a:r>
              <a:rPr lang="en-US" sz="1400" dirty="0" err="1"/>
              <a:t>arXiv</a:t>
            </a:r>
            <a:r>
              <a:rPr lang="en-US" sz="1400" dirty="0"/>
              <a:t> preprint arXiv:2010.11929 (2020).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1400" dirty="0" smtClean="0"/>
              <a:t>Zhu</a:t>
            </a:r>
            <a:r>
              <a:rPr lang="en-US" sz="1400" dirty="0"/>
              <a:t>, </a:t>
            </a:r>
            <a:r>
              <a:rPr lang="en-US" sz="1400" dirty="0" err="1"/>
              <a:t>Lianghui</a:t>
            </a:r>
            <a:r>
              <a:rPr lang="en-US" sz="1400" dirty="0"/>
              <a:t>, </a:t>
            </a:r>
            <a:r>
              <a:rPr lang="en-US" sz="1400" dirty="0" err="1"/>
              <a:t>Bencheng</a:t>
            </a:r>
            <a:r>
              <a:rPr lang="en-US" sz="1400" dirty="0"/>
              <a:t> Liao, Qian Zhang, </a:t>
            </a:r>
            <a:r>
              <a:rPr lang="en-US" sz="1400" dirty="0" err="1"/>
              <a:t>Xinlong</a:t>
            </a:r>
            <a:r>
              <a:rPr lang="en-US" sz="1400" dirty="0"/>
              <a:t> Wang, </a:t>
            </a:r>
            <a:r>
              <a:rPr lang="en-US" sz="1400" dirty="0" err="1"/>
              <a:t>Wenyu</a:t>
            </a:r>
            <a:r>
              <a:rPr lang="en-US" sz="1400" dirty="0"/>
              <a:t> Liu, and </a:t>
            </a:r>
            <a:r>
              <a:rPr lang="en-US" sz="1400" dirty="0" err="1"/>
              <a:t>Xinggang</a:t>
            </a:r>
            <a:r>
              <a:rPr lang="en-US" sz="1400" dirty="0"/>
              <a:t> Wang. "Vision mamba: Efficient visual representation learning with bidirectional state space model." </a:t>
            </a:r>
            <a:r>
              <a:rPr lang="en-US" sz="1400" dirty="0" err="1"/>
              <a:t>arXiv</a:t>
            </a:r>
            <a:r>
              <a:rPr lang="en-US" sz="1400" dirty="0"/>
              <a:t> preprint arXiv:2401.09417 (2024</a:t>
            </a:r>
            <a:r>
              <a:rPr lang="en-US" sz="1400" dirty="0" smtClean="0"/>
              <a:t>).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1400" dirty="0" smtClean="0"/>
              <a:t>Liu</a:t>
            </a:r>
            <a:r>
              <a:rPr lang="en-US" sz="1400" dirty="0"/>
              <a:t>, Yue, </a:t>
            </a:r>
            <a:r>
              <a:rPr lang="en-US" sz="1400" dirty="0" err="1"/>
              <a:t>Yunjie</a:t>
            </a:r>
            <a:r>
              <a:rPr lang="en-US" sz="1400" dirty="0"/>
              <a:t> Tian, </a:t>
            </a:r>
            <a:r>
              <a:rPr lang="en-US" sz="1400" dirty="0" err="1"/>
              <a:t>Yuzhong</a:t>
            </a:r>
            <a:r>
              <a:rPr lang="en-US" sz="1400" dirty="0"/>
              <a:t> Zhao, </a:t>
            </a:r>
            <a:r>
              <a:rPr lang="en-US" sz="1400" dirty="0" err="1"/>
              <a:t>Hongtian</a:t>
            </a:r>
            <a:r>
              <a:rPr lang="en-US" sz="1400" dirty="0"/>
              <a:t> Yu, </a:t>
            </a:r>
            <a:r>
              <a:rPr lang="en-US" sz="1400" dirty="0" err="1"/>
              <a:t>Lingxi</a:t>
            </a:r>
            <a:r>
              <a:rPr lang="en-US" sz="1400" dirty="0"/>
              <a:t> </a:t>
            </a:r>
            <a:r>
              <a:rPr lang="en-US" sz="1400" dirty="0" err="1"/>
              <a:t>Xie</a:t>
            </a:r>
            <a:r>
              <a:rPr lang="en-US" sz="1400" dirty="0"/>
              <a:t>, </a:t>
            </a:r>
            <a:r>
              <a:rPr lang="en-US" sz="1400" dirty="0" err="1"/>
              <a:t>Yaowei</a:t>
            </a:r>
            <a:r>
              <a:rPr lang="en-US" sz="1400" dirty="0"/>
              <a:t> Wang, </a:t>
            </a:r>
            <a:r>
              <a:rPr lang="en-US" sz="1400" dirty="0" err="1"/>
              <a:t>Qixiang</a:t>
            </a:r>
            <a:r>
              <a:rPr lang="en-US" sz="1400" dirty="0"/>
              <a:t> Ye, </a:t>
            </a:r>
            <a:r>
              <a:rPr lang="en-US" sz="1400" dirty="0" err="1"/>
              <a:t>Jianbin</a:t>
            </a:r>
            <a:r>
              <a:rPr lang="en-US" sz="1400" dirty="0"/>
              <a:t> Jiao, and </a:t>
            </a:r>
            <a:r>
              <a:rPr lang="en-US" sz="1400" dirty="0" err="1"/>
              <a:t>Yunfan</a:t>
            </a:r>
            <a:r>
              <a:rPr lang="en-US" sz="1400" dirty="0"/>
              <a:t> Liu. "</a:t>
            </a:r>
            <a:r>
              <a:rPr lang="en-US" sz="1400" dirty="0" err="1"/>
              <a:t>Vmamba</a:t>
            </a:r>
            <a:r>
              <a:rPr lang="en-US" sz="1400" dirty="0"/>
              <a:t>: Visual state space model." Advances in neural information processing systems 37 (2024): 103031-103063</a:t>
            </a:r>
            <a:r>
              <a:rPr lang="en-US" sz="1400" dirty="0" smtClean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1400" dirty="0"/>
              <a:t>Gu, Albert, and Tri Dao. "Mamba: Linear-time sequence modeling with selective state spaces." In First Conference on Language Modeling. 2024.</a:t>
            </a:r>
            <a:endParaRPr lang="en-US" sz="1400" dirty="0" smtClean="0"/>
          </a:p>
          <a:p>
            <a:pPr marL="514350" indent="-514350" algn="just">
              <a:buFont typeface="+mj-lt"/>
              <a:buAutoNum type="arabicPeriod"/>
            </a:pPr>
            <a:endParaRPr lang="en-US" sz="1400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345" y="6064533"/>
            <a:ext cx="876108" cy="7934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91399" y="6394345"/>
            <a:ext cx="1129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NewraLab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73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 for listening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600" dirty="0"/>
          </a:p>
          <a:p>
            <a:pPr marL="0" indent="0" algn="ctr">
              <a:buNone/>
            </a:pPr>
            <a:r>
              <a:rPr lang="en-US" sz="6600" dirty="0" smtClean="0"/>
              <a:t>Questions </a:t>
            </a:r>
            <a:endParaRPr lang="en-US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345" y="6064533"/>
            <a:ext cx="876108" cy="7934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91399" y="6394345"/>
            <a:ext cx="1129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NewraLab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6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200" b="1" dirty="0" smtClean="0"/>
              <a:t>Problem.</a:t>
            </a:r>
            <a:r>
              <a:rPr lang="en-US" sz="2200" dirty="0" smtClean="0"/>
              <a:t> Deploying high-performing visual models on resource constrained edge devices remains a challenge due to the computational demands of architectures like Vision Transformers (ViT) and large vision-language models such as CLIP (Contrastive Language-Image Pre-training).</a:t>
            </a:r>
            <a:endParaRPr lang="en-US" sz="2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491" y="1763549"/>
            <a:ext cx="5962109" cy="344979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345" y="6064533"/>
            <a:ext cx="876108" cy="7934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27899" y="5061074"/>
            <a:ext cx="22438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CNN FLOPs = </a:t>
            </a:r>
            <a:r>
              <a:rPr lang="el-GR" dirty="0"/>
              <a:t>Ω(</a:t>
            </a:r>
            <a:r>
              <a:rPr lang="en-US" dirty="0"/>
              <a:t>H · W</a:t>
            </a:r>
            <a:r>
              <a:rPr lang="en-US" dirty="0" smtClean="0"/>
              <a:t>)</a:t>
            </a:r>
          </a:p>
          <a:p>
            <a:pPr algn="ctr"/>
            <a:r>
              <a:rPr lang="en-US" dirty="0"/>
              <a:t>Scales </a:t>
            </a:r>
            <a:r>
              <a:rPr lang="en-US" dirty="0" smtClean="0"/>
              <a:t>quadratically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897" y="1565888"/>
            <a:ext cx="1651004" cy="36636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711987" y="5147305"/>
            <a:ext cx="26418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ViT FLOP </a:t>
            </a:r>
            <a:r>
              <a:rPr lang="en-US" dirty="0"/>
              <a:t>= </a:t>
            </a:r>
            <a:r>
              <a:rPr lang="el-GR" dirty="0"/>
              <a:t>Ω((</a:t>
            </a:r>
            <a:r>
              <a:rPr lang="en-US" dirty="0"/>
              <a:t>H · W / P²)²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Scales quadratically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14" y="1698574"/>
            <a:ext cx="1884680" cy="340426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937372" y="5780229"/>
            <a:ext cx="1970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Dilemma to solve…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91399" y="6394345"/>
            <a:ext cx="1129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NewraLab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45321" y="5625314"/>
            <a:ext cx="120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ResNet [1]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647340" y="5707405"/>
            <a:ext cx="1005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ViT [2]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18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Then what’s next? Mamba State-space model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620" y="1514008"/>
            <a:ext cx="6588760" cy="2354109"/>
          </a:xfrm>
        </p:spPr>
      </p:pic>
      <p:sp>
        <p:nvSpPr>
          <p:cNvPr id="6" name="Rectangle 5"/>
          <p:cNvSpPr/>
          <p:nvPr/>
        </p:nvSpPr>
        <p:spPr>
          <a:xfrm>
            <a:off x="274320" y="4111376"/>
            <a:ext cx="70713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SSMs </a:t>
            </a:r>
            <a:r>
              <a:rPr lang="en-US" dirty="0"/>
              <a:t>model sequential data using hidden states that evolve over time:</a:t>
            </a:r>
          </a:p>
          <a:p>
            <a:pPr algn="ctr"/>
            <a:r>
              <a:rPr lang="en-US" dirty="0"/>
              <a:t>xₜ = A · xₜ₋₁ + B · uₜ + wₜ</a:t>
            </a:r>
            <a:br>
              <a:rPr lang="en-US" dirty="0"/>
            </a:br>
            <a:r>
              <a:rPr lang="en-US" dirty="0"/>
              <a:t>yₜ = C · xₜ + D · uₜ + v</a:t>
            </a:r>
            <a:r>
              <a:rPr lang="en-US" dirty="0" smtClean="0"/>
              <a:t>ₜ</a:t>
            </a:r>
          </a:p>
          <a:p>
            <a:pPr algn="ctr"/>
            <a:r>
              <a:rPr lang="en-US" dirty="0" smtClean="0"/>
              <a:t>inputs</a:t>
            </a:r>
            <a:r>
              <a:rPr lang="en-US" dirty="0"/>
              <a:t>: u</a:t>
            </a:r>
            <a:r>
              <a:rPr lang="en-US" dirty="0" smtClean="0"/>
              <a:t>ₜ; </a:t>
            </a:r>
            <a:r>
              <a:rPr lang="en-US" dirty="0"/>
              <a:t>o</a:t>
            </a:r>
            <a:r>
              <a:rPr lang="en-US" dirty="0" smtClean="0"/>
              <a:t>utputs</a:t>
            </a:r>
            <a:r>
              <a:rPr lang="en-US" dirty="0"/>
              <a:t>: y</a:t>
            </a:r>
            <a:r>
              <a:rPr lang="en-US" dirty="0" smtClean="0"/>
              <a:t>ₜ; state </a:t>
            </a:r>
            <a:r>
              <a:rPr lang="en-US" dirty="0"/>
              <a:t>matrices: A, B, C, </a:t>
            </a:r>
            <a:r>
              <a:rPr lang="en-US" dirty="0" smtClean="0"/>
              <a:t>D; noise</a:t>
            </a:r>
            <a:r>
              <a:rPr lang="en-US" dirty="0"/>
              <a:t>: wₜ, vₜ</a:t>
            </a:r>
          </a:p>
          <a:p>
            <a:pPr algn="ctr"/>
            <a:endParaRPr lang="en-US" b="1" dirty="0" smtClean="0"/>
          </a:p>
          <a:p>
            <a:pPr algn="ctr"/>
            <a:r>
              <a:rPr lang="en-US" dirty="0" smtClean="0"/>
              <a:t>Recursive </a:t>
            </a:r>
            <a:r>
              <a:rPr lang="en-US" dirty="0"/>
              <a:t>state estimation:</a:t>
            </a:r>
            <a:br>
              <a:rPr lang="en-US" dirty="0"/>
            </a:br>
            <a:r>
              <a:rPr lang="en-US" dirty="0"/>
              <a:t>x̂ₜ = A · x̂ₜ₋₁ + B · uₜ</a:t>
            </a:r>
          </a:p>
        </p:txBody>
      </p:sp>
      <p:sp>
        <p:nvSpPr>
          <p:cNvPr id="7" name="Rectangle 6"/>
          <p:cNvSpPr/>
          <p:nvPr/>
        </p:nvSpPr>
        <p:spPr>
          <a:xfrm>
            <a:off x="2773680" y="3958675"/>
            <a:ext cx="385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SSM FLOPs per step = Ω(n² + </a:t>
            </a:r>
            <a:r>
              <a:rPr lang="en-US" dirty="0" err="1"/>
              <a:t>n·m</a:t>
            </a:r>
            <a:r>
              <a:rPr lang="en-US" dirty="0"/>
              <a:t> + </a:t>
            </a:r>
            <a:r>
              <a:rPr lang="en-US" dirty="0" err="1"/>
              <a:t>n·p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279640" y="4388375"/>
            <a:ext cx="40741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Mamba Discretization.  </a:t>
            </a:r>
          </a:p>
          <a:p>
            <a:r>
              <a:rPr lang="en-US" dirty="0" smtClean="0"/>
              <a:t>Continuous </a:t>
            </a:r>
            <a:r>
              <a:rPr lang="en-US" dirty="0"/>
              <a:t>parameters discretized via zero-order </a:t>
            </a:r>
            <a:r>
              <a:rPr lang="en-US" dirty="0" err="1" smtClean="0"/>
              <a:t>hold:A</a:t>
            </a:r>
            <a:r>
              <a:rPr lang="en-US" dirty="0"/>
              <a:t>ₜ = </a:t>
            </a:r>
            <a:r>
              <a:rPr lang="en-US" dirty="0" err="1"/>
              <a:t>exp</a:t>
            </a:r>
            <a:r>
              <a:rPr lang="en-US" dirty="0"/>
              <a:t>(</a:t>
            </a:r>
            <a:r>
              <a:rPr lang="el-GR" dirty="0"/>
              <a:t>Δ · </a:t>
            </a:r>
            <a:r>
              <a:rPr lang="en-US" dirty="0"/>
              <a:t>A), Bₜ = (</a:t>
            </a:r>
            <a:r>
              <a:rPr lang="el-GR" dirty="0"/>
              <a:t>Δ · </a:t>
            </a:r>
            <a:r>
              <a:rPr lang="en-US" dirty="0"/>
              <a:t>A)⁻¹ · (</a:t>
            </a:r>
            <a:r>
              <a:rPr lang="en-US" dirty="0" err="1"/>
              <a:t>exp</a:t>
            </a:r>
            <a:r>
              <a:rPr lang="en-US" dirty="0"/>
              <a:t>(</a:t>
            </a:r>
            <a:r>
              <a:rPr lang="el-GR" dirty="0"/>
              <a:t>Δ · </a:t>
            </a:r>
            <a:r>
              <a:rPr lang="en-US" dirty="0"/>
              <a:t>A) - I) · B  </a:t>
            </a:r>
          </a:p>
          <a:p>
            <a:r>
              <a:rPr lang="en-US" dirty="0"/>
              <a:t>Enables fast computation of Aₜ, Bₜ, Cₜ on GPUs.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7934960" y="5769183"/>
            <a:ext cx="1874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Mamba [3]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00" y="1575009"/>
            <a:ext cx="2382520" cy="22321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345" y="6064533"/>
            <a:ext cx="876108" cy="79346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991399" y="6394345"/>
            <a:ext cx="1129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NewraLab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95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Adaptation for Visual tasks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5728"/>
            <a:ext cx="10033000" cy="216526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920" y="3888988"/>
            <a:ext cx="8061960" cy="21971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5004924" y="6086094"/>
            <a:ext cx="3363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Bi-directional ViM [5]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01584" y="3497123"/>
            <a:ext cx="41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Cross-scan &amp; merge method VMamba [4]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345" y="6064533"/>
            <a:ext cx="876108" cy="79346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991399" y="6394345"/>
            <a:ext cx="1129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NewraLab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34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Contd.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07" y="1551305"/>
            <a:ext cx="6582087" cy="4351338"/>
          </a:xfrm>
        </p:spPr>
      </p:pic>
      <p:sp>
        <p:nvSpPr>
          <p:cNvPr id="5" name="TextBox 4"/>
          <p:cNvSpPr txBox="1"/>
          <p:nvPr/>
        </p:nvSpPr>
        <p:spPr>
          <a:xfrm>
            <a:off x="1029793" y="5902643"/>
            <a:ext cx="6343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Spatial context &amp; 2D-positional embedding VGamba [6]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635" y="3548380"/>
            <a:ext cx="1988753" cy="24165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88794" y="5823873"/>
            <a:ext cx="1966121" cy="37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ResNet Bottleneck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605" y="1186767"/>
            <a:ext cx="3865383" cy="25246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flipH="1">
            <a:off x="9173244" y="3387948"/>
            <a:ext cx="1967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Gamba bottleneck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345" y="6064533"/>
            <a:ext cx="876108" cy="79346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991399" y="6394345"/>
            <a:ext cx="1129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NewraLab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87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problem are we trying to solve?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b="1" dirty="0" smtClean="0"/>
              <a:t>Problem statement.</a:t>
            </a:r>
            <a:r>
              <a:rPr lang="en-US" dirty="0" smtClean="0"/>
              <a:t> Large-scale </a:t>
            </a:r>
            <a:r>
              <a:rPr lang="en-US" dirty="0"/>
              <a:t>models like CLIP achieve strong semantic generalization but are too heavy for edge deployment</a:t>
            </a:r>
            <a:r>
              <a:rPr lang="en-US" dirty="0" smtClean="0"/>
              <a:t>. Lightweight </a:t>
            </a:r>
            <a:r>
              <a:rPr lang="en-US" dirty="0"/>
              <a:t>CNN backbones, while efficient, lack the ability to model long-range dependencies and global context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b="1" dirty="0" smtClean="0"/>
              <a:t>Gap.</a:t>
            </a:r>
            <a:r>
              <a:rPr lang="en-US" dirty="0" smtClean="0"/>
              <a:t> We </a:t>
            </a:r>
            <a:r>
              <a:rPr lang="en-US" dirty="0"/>
              <a:t>address this gap with </a:t>
            </a:r>
            <a:r>
              <a:rPr lang="en-US" dirty="0" smtClean="0"/>
              <a:t>Tiny-vGamba, a </a:t>
            </a:r>
            <a:r>
              <a:rPr lang="en-US" dirty="0"/>
              <a:t>compact backbone that distills visual knowledge from CLIP (ViT-B/32) and integrates CNN efficiency with a Mamba-based state-space module for lightweight, semantically rich inference on edge devices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b="1" dirty="0" smtClean="0"/>
              <a:t>Goal.</a:t>
            </a:r>
            <a:r>
              <a:rPr lang="en-US" dirty="0" smtClean="0"/>
              <a:t> Develop </a:t>
            </a:r>
            <a:r>
              <a:rPr lang="en-US" dirty="0"/>
              <a:t>a lightweight visual recognition backbone that inherits CLIP’s strong semantic understanding, optimized for edge deployment</a:t>
            </a:r>
            <a:r>
              <a:rPr lang="en-US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345" y="6064533"/>
            <a:ext cx="876108" cy="7934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91399" y="6394345"/>
            <a:ext cx="1129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NewraLab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12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Architectural Modification Tiny-vGamba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6550602" cy="4078978"/>
          </a:xfrm>
        </p:spPr>
      </p:pic>
      <p:sp>
        <p:nvSpPr>
          <p:cNvPr id="5" name="TextBox 4"/>
          <p:cNvSpPr txBox="1"/>
          <p:nvPr/>
        </p:nvSpPr>
        <p:spPr>
          <a:xfrm>
            <a:off x="9502815" y="2141316"/>
            <a:ext cx="1759352" cy="844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286263" y="1606518"/>
            <a:ext cx="443310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Our Approach (Tiny-vGamba):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Combines CNN efficiency + Mamba-based state-space modeling for long-range dependencies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Distills </a:t>
            </a:r>
            <a:r>
              <a:rPr lang="en-US" dirty="0"/>
              <a:t>visual knowledge from a frozen CLIP (ViT-B/32) encoder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Consists </a:t>
            </a:r>
            <a:r>
              <a:rPr lang="en-US" dirty="0"/>
              <a:t>of three key modules: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Adapted Gamba bottleneck for low-latency inference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Feature &amp; logit distillation from CLIP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Statistical feature alignment + lightweight attention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345" y="6064533"/>
            <a:ext cx="876108" cy="79346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991399" y="6394345"/>
            <a:ext cx="1129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NewraLab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16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Quantitative on IMAGENET-1K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715" y="1480185"/>
            <a:ext cx="6185686" cy="3808230"/>
          </a:xfrm>
        </p:spPr>
      </p:pic>
      <p:sp>
        <p:nvSpPr>
          <p:cNvPr id="3" name="TextBox 2"/>
          <p:cNvSpPr txBox="1"/>
          <p:nvPr/>
        </p:nvSpPr>
        <p:spPr>
          <a:xfrm>
            <a:off x="1789921" y="5386838"/>
            <a:ext cx="8361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Baseline:     ResNet-18 (69.8%)             #</a:t>
            </a:r>
            <a:r>
              <a:rPr lang="en-US" dirty="0"/>
              <a:t>Params: </a:t>
            </a:r>
            <a:r>
              <a:rPr lang="en-US" dirty="0" smtClean="0"/>
              <a:t>11.8M</a:t>
            </a:r>
            <a:r>
              <a:rPr lang="en-US" dirty="0"/>
              <a:t>: </a:t>
            </a:r>
            <a:r>
              <a:rPr lang="en-US" dirty="0" smtClean="0"/>
              <a:t>             1.8G Flops </a:t>
            </a:r>
          </a:p>
          <a:p>
            <a:r>
              <a:rPr lang="en-US" dirty="0" smtClean="0"/>
              <a:t>w/o distillation: </a:t>
            </a:r>
            <a:r>
              <a:rPr lang="en-US" dirty="0"/>
              <a:t>Tiny-vGamba </a:t>
            </a:r>
            <a:r>
              <a:rPr lang="en-US" dirty="0" smtClean="0"/>
              <a:t>(73.8%) </a:t>
            </a:r>
            <a:r>
              <a:rPr lang="en-US" dirty="0" smtClean="0">
                <a:solidFill>
                  <a:srgbClr val="C00000"/>
                </a:solidFill>
              </a:rPr>
              <a:t>(+4.0)</a:t>
            </a:r>
            <a:r>
              <a:rPr lang="en-US" dirty="0" smtClean="0"/>
              <a:t> #Params: 9.56M </a:t>
            </a:r>
            <a:r>
              <a:rPr lang="en-US" dirty="0" smtClean="0">
                <a:solidFill>
                  <a:srgbClr val="C00000"/>
                </a:solidFill>
              </a:rPr>
              <a:t>(-2.24)</a:t>
            </a:r>
            <a:r>
              <a:rPr lang="en-US" dirty="0" smtClean="0"/>
              <a:t>: 1.66GFlops </a:t>
            </a:r>
            <a:r>
              <a:rPr lang="en-US" dirty="0" smtClean="0">
                <a:solidFill>
                  <a:srgbClr val="C00000"/>
                </a:solidFill>
              </a:rPr>
              <a:t>(-0.14)</a:t>
            </a:r>
            <a:r>
              <a:rPr lang="en-US" dirty="0" smtClean="0"/>
              <a:t> </a:t>
            </a:r>
          </a:p>
          <a:p>
            <a:r>
              <a:rPr lang="en-US" dirty="0" smtClean="0"/>
              <a:t>w/* distillation: Tiny-vGamba (76.7%) </a:t>
            </a:r>
            <a:r>
              <a:rPr lang="en-US" dirty="0" smtClean="0">
                <a:solidFill>
                  <a:srgbClr val="C00000"/>
                </a:solidFill>
              </a:rPr>
              <a:t>(+</a:t>
            </a:r>
            <a:r>
              <a:rPr lang="en-US" dirty="0">
                <a:solidFill>
                  <a:srgbClr val="C00000"/>
                </a:solidFill>
              </a:rPr>
              <a:t>2.9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r>
              <a:rPr lang="en-US" dirty="0"/>
              <a:t> </a:t>
            </a:r>
            <a:r>
              <a:rPr lang="en-US" dirty="0" smtClean="0"/>
              <a:t>#Params</a:t>
            </a:r>
            <a:r>
              <a:rPr lang="en-US" dirty="0"/>
              <a:t>: </a:t>
            </a:r>
            <a:r>
              <a:rPr lang="en-US" dirty="0" smtClean="0"/>
              <a:t>9.56M: 1.66GFlops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345" y="6064533"/>
            <a:ext cx="876108" cy="7934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991399" y="6394345"/>
            <a:ext cx="1129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NewraLab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44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Object Detection COCO dataset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739" y="1424409"/>
            <a:ext cx="7302474" cy="3620555"/>
          </a:xfrm>
        </p:spPr>
      </p:pic>
      <p:sp>
        <p:nvSpPr>
          <p:cNvPr id="5" name="TextBox 4"/>
          <p:cNvSpPr txBox="1"/>
          <p:nvPr/>
        </p:nvSpPr>
        <p:spPr>
          <a:xfrm>
            <a:off x="1683241" y="5044964"/>
            <a:ext cx="9563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SOTA Comparison: EfficientVMamba-S (AP box 39.3) </a:t>
            </a:r>
            <a:r>
              <a:rPr lang="en-US" dirty="0"/>
              <a:t>(</a:t>
            </a:r>
            <a:r>
              <a:rPr lang="en-US" dirty="0" smtClean="0"/>
              <a:t>AP mask 36.7)  #</a:t>
            </a:r>
            <a:r>
              <a:rPr lang="en-US" dirty="0"/>
              <a:t>Params: </a:t>
            </a:r>
            <a:r>
              <a:rPr lang="en-US" dirty="0" smtClean="0"/>
              <a:t>197M</a:t>
            </a:r>
            <a:r>
              <a:rPr lang="en-US" dirty="0"/>
              <a:t>: </a:t>
            </a:r>
            <a:r>
              <a:rPr lang="en-US" dirty="0" smtClean="0"/>
              <a:t> </a:t>
            </a:r>
            <a:r>
              <a:rPr lang="en-US" dirty="0" err="1" smtClean="0"/>
              <a:t>Gflops</a:t>
            </a:r>
            <a:r>
              <a:rPr lang="en-US" dirty="0" smtClean="0"/>
              <a:t>: 31G </a:t>
            </a:r>
          </a:p>
          <a:p>
            <a:r>
              <a:rPr lang="en-US" dirty="0" smtClean="0"/>
              <a:t>w/o distillation: </a:t>
            </a:r>
            <a:r>
              <a:rPr lang="en-US" dirty="0"/>
              <a:t>Tiny-vGamba </a:t>
            </a:r>
            <a:r>
              <a:rPr lang="en-US" dirty="0" smtClean="0"/>
              <a:t>(AP box 38.6 </a:t>
            </a:r>
            <a:r>
              <a:rPr lang="en-US" dirty="0" smtClean="0">
                <a:solidFill>
                  <a:srgbClr val="C00000"/>
                </a:solidFill>
              </a:rPr>
              <a:t>(-0.7)</a:t>
            </a:r>
            <a:r>
              <a:rPr lang="en-US" dirty="0" smtClean="0"/>
              <a:t>) (AP mask 33.2 </a:t>
            </a:r>
            <a:r>
              <a:rPr lang="en-US" dirty="0" smtClean="0">
                <a:solidFill>
                  <a:srgbClr val="C00000"/>
                </a:solidFill>
              </a:rPr>
              <a:t>(-3.5)</a:t>
            </a:r>
            <a:r>
              <a:rPr lang="en-US" dirty="0" smtClean="0"/>
              <a:t>) #Params: 206M: </a:t>
            </a:r>
            <a:r>
              <a:rPr lang="en-US" dirty="0" err="1" smtClean="0"/>
              <a:t>Gflops</a:t>
            </a:r>
            <a:r>
              <a:rPr lang="en-US" dirty="0" smtClean="0"/>
              <a:t>: 31 </a:t>
            </a:r>
          </a:p>
          <a:p>
            <a:r>
              <a:rPr lang="en-US" dirty="0"/>
              <a:t>w</a:t>
            </a:r>
            <a:r>
              <a:rPr lang="en-US" dirty="0" smtClean="0"/>
              <a:t>/* </a:t>
            </a:r>
            <a:r>
              <a:rPr lang="en-US" dirty="0"/>
              <a:t>distillation: Tiny-vGamba (AP box </a:t>
            </a:r>
            <a:r>
              <a:rPr lang="en-US" dirty="0" smtClean="0"/>
              <a:t>41.4 </a:t>
            </a:r>
            <a:r>
              <a:rPr lang="en-US" dirty="0" smtClean="0">
                <a:solidFill>
                  <a:srgbClr val="C00000"/>
                </a:solidFill>
              </a:rPr>
              <a:t>(+2.1)</a:t>
            </a:r>
            <a:r>
              <a:rPr lang="en-US" dirty="0" smtClean="0"/>
              <a:t>) </a:t>
            </a:r>
            <a:r>
              <a:rPr lang="en-US" dirty="0"/>
              <a:t>(AP mask </a:t>
            </a:r>
            <a:r>
              <a:rPr lang="en-US" dirty="0" smtClean="0"/>
              <a:t>38.5 </a:t>
            </a:r>
            <a:r>
              <a:rPr lang="en-US" dirty="0" smtClean="0">
                <a:solidFill>
                  <a:srgbClr val="C00000"/>
                </a:solidFill>
              </a:rPr>
              <a:t>(+1.8)</a:t>
            </a:r>
            <a:r>
              <a:rPr lang="en-US" dirty="0" smtClean="0"/>
              <a:t>) </a:t>
            </a:r>
            <a:r>
              <a:rPr lang="en-US" dirty="0"/>
              <a:t>#Params: 206M: </a:t>
            </a:r>
            <a:r>
              <a:rPr lang="en-US" dirty="0" err="1"/>
              <a:t>Gflops</a:t>
            </a:r>
            <a:r>
              <a:rPr lang="en-US" dirty="0"/>
              <a:t>: 31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345" y="6064533"/>
            <a:ext cx="876108" cy="7934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991399" y="6394345"/>
            <a:ext cx="1129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NewraLab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86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2663</TotalTime>
  <Words>899</Words>
  <Application>Microsoft Office PowerPoint</Application>
  <PresentationFormat>Widescreen</PresentationFormat>
  <Paragraphs>102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Tahoma</vt:lpstr>
      <vt:lpstr>Office Theme</vt:lpstr>
      <vt:lpstr>Tiny-vGamba: Distilling Large Vision-(Language) Knowledge from CLIP into a Lightweight vGamba Network</vt:lpstr>
      <vt:lpstr>Problem. Deploying high-performing visual models on resource constrained edge devices remains a challenge due to the computational demands of architectures like Vision Transformers (ViT) and large vision-language models such as CLIP (Contrastive Language-Image Pre-training).</vt:lpstr>
      <vt:lpstr>Then what’s next? Mamba State-space model</vt:lpstr>
      <vt:lpstr>Adaptation for Visual tasks</vt:lpstr>
      <vt:lpstr>Contd. </vt:lpstr>
      <vt:lpstr>What problem are we trying to solve?</vt:lpstr>
      <vt:lpstr>Architectural Modification Tiny-vGamba</vt:lpstr>
      <vt:lpstr>Quantitative on IMAGENET-1K</vt:lpstr>
      <vt:lpstr>Object Detection COCO dataset </vt:lpstr>
      <vt:lpstr>Semantic Segmentation on ADE20K</vt:lpstr>
      <vt:lpstr>Lightweight Attention and feature alignment</vt:lpstr>
      <vt:lpstr>Efficiency evalution</vt:lpstr>
      <vt:lpstr>Confusion matrix IMAGENET-1K</vt:lpstr>
      <vt:lpstr>Qualitative results</vt:lpstr>
      <vt:lpstr>References</vt:lpstr>
      <vt:lpstr>Thank you for listening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Tiny-vGamba: Distilling Large Vision-(Language) Knowledge from CLIP into a Lightweight vGamba Network</dc:title>
  <dc:creator>Yunusa</dc:creator>
  <cp:lastModifiedBy>Yunusa</cp:lastModifiedBy>
  <cp:revision>42</cp:revision>
  <dcterms:created xsi:type="dcterms:W3CDTF">2025-10-18T06:08:36Z</dcterms:created>
  <dcterms:modified xsi:type="dcterms:W3CDTF">2025-12-18T05:37:45Z</dcterms:modified>
</cp:coreProperties>
</file>